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56" r:id="rId2"/>
    <p:sldId id="272" r:id="rId3"/>
    <p:sldId id="277" r:id="rId4"/>
    <p:sldId id="279" r:id="rId5"/>
    <p:sldId id="278" r:id="rId6"/>
    <p:sldId id="271" r:id="rId7"/>
    <p:sldId id="273" r:id="rId8"/>
    <p:sldId id="283" r:id="rId9"/>
    <p:sldId id="284" r:id="rId10"/>
    <p:sldId id="285" r:id="rId11"/>
    <p:sldId id="286" r:id="rId12"/>
    <p:sldId id="291" r:id="rId13"/>
    <p:sldId id="281" r:id="rId14"/>
    <p:sldId id="287" r:id="rId15"/>
    <p:sldId id="288" r:id="rId16"/>
    <p:sldId id="290" r:id="rId17"/>
    <p:sldId id="289" r:id="rId18"/>
    <p:sldId id="292" r:id="rId19"/>
    <p:sldId id="282" r:id="rId20"/>
    <p:sldId id="293" r:id="rId21"/>
    <p:sldId id="294" r:id="rId22"/>
    <p:sldId id="295" r:id="rId23"/>
    <p:sldId id="297" r:id="rId24"/>
    <p:sldId id="296" r:id="rId25"/>
    <p:sldId id="298" r:id="rId26"/>
    <p:sldId id="280" r:id="rId27"/>
    <p:sldId id="274" r:id="rId28"/>
    <p:sldId id="275" r:id="rId29"/>
    <p:sldId id="270" r:id="rId30"/>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8" autoAdjust="0"/>
    <p:restoredTop sz="94660"/>
  </p:normalViewPr>
  <p:slideViewPr>
    <p:cSldViewPr snapToGrid="0">
      <p:cViewPr varScale="1">
        <p:scale>
          <a:sx n="85" d="100"/>
          <a:sy n="85" d="100"/>
        </p:scale>
        <p:origin x="40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6E0316-5A1F-45D0-9852-8A94639B6BE3}" type="datetimeFigureOut">
              <a:rPr lang="bg-BG" smtClean="0"/>
              <a:t>15.9.2026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5E490-1A68-496F-A759-927B2239E0A0}" type="slidenum">
              <a:rPr lang="bg-BG" smtClean="0"/>
              <a:t>‹#›</a:t>
            </a:fld>
            <a:endParaRPr lang="bg-BG"/>
          </a:p>
        </p:txBody>
      </p:sp>
    </p:spTree>
    <p:extLst>
      <p:ext uri="{BB962C8B-B14F-4D97-AF65-F5344CB8AC3E}">
        <p14:creationId xmlns:p14="http://schemas.microsoft.com/office/powerpoint/2010/main" val="2882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99AC0-FE7C-478F-805C-BFCA2DE129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id="{641EFD05-7FB5-42F5-8144-E81E2570F0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id="{63DA9125-7A1F-414F-940D-3E78B50C99CC}"/>
              </a:ext>
            </a:extLst>
          </p:cNvPr>
          <p:cNvSpPr>
            <a:spLocks noGrp="1"/>
          </p:cNvSpPr>
          <p:nvPr>
            <p:ph type="dt" sz="half" idx="10"/>
          </p:nvPr>
        </p:nvSpPr>
        <p:spPr/>
        <p:txBody>
          <a:bodyPr/>
          <a:lstStyle/>
          <a:p>
            <a:fld id="{06D74887-3ED1-4AB8-A7F7-B7F1BFD7871C}" type="datetime1">
              <a:rPr lang="bg-BG" smtClean="0"/>
              <a:t>15.9.2026 г.</a:t>
            </a:fld>
            <a:endParaRPr lang="bg-BG"/>
          </a:p>
        </p:txBody>
      </p:sp>
      <p:sp>
        <p:nvSpPr>
          <p:cNvPr id="5" name="Footer Placeholder 4">
            <a:extLst>
              <a:ext uri="{FF2B5EF4-FFF2-40B4-BE49-F238E27FC236}">
                <a16:creationId xmlns:a16="http://schemas.microsoft.com/office/drawing/2014/main" id="{B6E6594A-B39E-4066-8517-743996D1FE89}"/>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BD814B87-08D0-401B-A6D7-D2716967BBF0}"/>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405783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639B-8BBB-4B94-88AA-6215F6FC50AF}"/>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D6834180-9F7F-491A-8B79-C177E31D56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5252ED2A-DBA0-4EB3-9B06-B4EB396AEC2B}"/>
              </a:ext>
            </a:extLst>
          </p:cNvPr>
          <p:cNvSpPr>
            <a:spLocks noGrp="1"/>
          </p:cNvSpPr>
          <p:nvPr>
            <p:ph type="dt" sz="half" idx="10"/>
          </p:nvPr>
        </p:nvSpPr>
        <p:spPr/>
        <p:txBody>
          <a:bodyPr/>
          <a:lstStyle/>
          <a:p>
            <a:fld id="{F0568CC3-C4F2-46FA-ACD8-0F4185725D15}" type="datetime1">
              <a:rPr lang="bg-BG" smtClean="0"/>
              <a:t>15.9.2026 г.</a:t>
            </a:fld>
            <a:endParaRPr lang="bg-BG"/>
          </a:p>
        </p:txBody>
      </p:sp>
      <p:sp>
        <p:nvSpPr>
          <p:cNvPr id="5" name="Footer Placeholder 4">
            <a:extLst>
              <a:ext uri="{FF2B5EF4-FFF2-40B4-BE49-F238E27FC236}">
                <a16:creationId xmlns:a16="http://schemas.microsoft.com/office/drawing/2014/main" id="{9A0D07DE-18D4-4F13-AD19-6C027C7A3E0C}"/>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682B242E-CD33-49BB-8E9D-91631ED76012}"/>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4197194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A07B9-A8EF-4C20-8E13-CA16AB2A66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id="{6E8EE917-8E6F-48B2-8974-2B709AFBC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2D5FF3-BE3B-4108-AABA-2E1D969232CA}"/>
              </a:ext>
            </a:extLst>
          </p:cNvPr>
          <p:cNvSpPr>
            <a:spLocks noGrp="1"/>
          </p:cNvSpPr>
          <p:nvPr>
            <p:ph type="dt" sz="half" idx="10"/>
          </p:nvPr>
        </p:nvSpPr>
        <p:spPr/>
        <p:txBody>
          <a:bodyPr/>
          <a:lstStyle/>
          <a:p>
            <a:fld id="{63EA3A3F-3F4B-47B7-90CD-C3C7BC45A318}" type="datetime1">
              <a:rPr lang="bg-BG" smtClean="0"/>
              <a:t>15.9.2026 г.</a:t>
            </a:fld>
            <a:endParaRPr lang="bg-BG"/>
          </a:p>
        </p:txBody>
      </p:sp>
      <p:sp>
        <p:nvSpPr>
          <p:cNvPr id="5" name="Footer Placeholder 4">
            <a:extLst>
              <a:ext uri="{FF2B5EF4-FFF2-40B4-BE49-F238E27FC236}">
                <a16:creationId xmlns:a16="http://schemas.microsoft.com/office/drawing/2014/main" id="{4141973A-6C46-463E-AA57-915EA97C6DB4}"/>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5CFEC5E1-4259-465F-A96B-D2FD1BED69A3}"/>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3385777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C61E-7DEC-475B-9004-8AD35C7D6BDD}"/>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C79DDE0A-4548-404E-8542-90E4184CBF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id="{718AE671-E09E-4AD2-8EFA-30CAF5C4AB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id="{C469F9F8-0589-483A-AE7E-19FE632D2444}"/>
              </a:ext>
            </a:extLst>
          </p:cNvPr>
          <p:cNvSpPr>
            <a:spLocks noGrp="1"/>
          </p:cNvSpPr>
          <p:nvPr>
            <p:ph type="dt" sz="half" idx="10"/>
          </p:nvPr>
        </p:nvSpPr>
        <p:spPr/>
        <p:txBody>
          <a:bodyPr/>
          <a:lstStyle/>
          <a:p>
            <a:fld id="{6641EC86-9B57-4B84-842E-A98581AE7933}" type="datetime1">
              <a:rPr lang="bg-BG" smtClean="0"/>
              <a:t>15.9.2026 г.</a:t>
            </a:fld>
            <a:endParaRPr lang="bg-BG"/>
          </a:p>
        </p:txBody>
      </p:sp>
      <p:sp>
        <p:nvSpPr>
          <p:cNvPr id="6" name="Footer Placeholder 5">
            <a:extLst>
              <a:ext uri="{FF2B5EF4-FFF2-40B4-BE49-F238E27FC236}">
                <a16:creationId xmlns:a16="http://schemas.microsoft.com/office/drawing/2014/main" id="{9C76EC1C-2E79-4E01-B2B3-5E06F8543810}"/>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7" name="Slide Number Placeholder 6">
            <a:extLst>
              <a:ext uri="{FF2B5EF4-FFF2-40B4-BE49-F238E27FC236}">
                <a16:creationId xmlns:a16="http://schemas.microsoft.com/office/drawing/2014/main" id="{717A9BAF-9805-42CF-9D14-2380E0E9CC1C}"/>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1418811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1C78F-EE77-43C4-AA72-1ECC0CE90108}"/>
              </a:ext>
            </a:extLst>
          </p:cNvPr>
          <p:cNvSpPr>
            <a:spLocks noGrp="1"/>
          </p:cNvSpPr>
          <p:nvPr>
            <p:ph type="title"/>
          </p:nvPr>
        </p:nvSpPr>
        <p:spPr>
          <a:xfrm>
            <a:off x="839788" y="365125"/>
            <a:ext cx="105156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id="{5630C1AE-E4A7-4791-AC8B-FB33341ECF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1AB168-C50B-4CA2-B0CE-6E273F5827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id="{79CEFE55-1A42-46C9-B384-DBAEE3426E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A85CEC-0794-45AC-9108-DB780B829B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id="{32AC5A25-908B-457F-8171-304776156346}"/>
              </a:ext>
            </a:extLst>
          </p:cNvPr>
          <p:cNvSpPr>
            <a:spLocks noGrp="1"/>
          </p:cNvSpPr>
          <p:nvPr>
            <p:ph type="dt" sz="half" idx="10"/>
          </p:nvPr>
        </p:nvSpPr>
        <p:spPr/>
        <p:txBody>
          <a:bodyPr/>
          <a:lstStyle/>
          <a:p>
            <a:fld id="{85ED500F-0B35-40CB-9A74-29911D249018}" type="datetime1">
              <a:rPr lang="bg-BG" smtClean="0"/>
              <a:t>15.9.2026 г.</a:t>
            </a:fld>
            <a:endParaRPr lang="bg-BG"/>
          </a:p>
        </p:txBody>
      </p:sp>
      <p:sp>
        <p:nvSpPr>
          <p:cNvPr id="8" name="Footer Placeholder 7">
            <a:extLst>
              <a:ext uri="{FF2B5EF4-FFF2-40B4-BE49-F238E27FC236}">
                <a16:creationId xmlns:a16="http://schemas.microsoft.com/office/drawing/2014/main" id="{DDDB2374-6096-4D80-899E-497EE28E0F51}"/>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9" name="Slide Number Placeholder 8">
            <a:extLst>
              <a:ext uri="{FF2B5EF4-FFF2-40B4-BE49-F238E27FC236}">
                <a16:creationId xmlns:a16="http://schemas.microsoft.com/office/drawing/2014/main" id="{F1307595-FF53-48F2-BE82-6896004881D4}"/>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3306132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84FDC-857E-4842-B242-5ADCFE0EC590}"/>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id="{968011E4-EC67-4949-BCB1-41ED2139626F}"/>
              </a:ext>
            </a:extLst>
          </p:cNvPr>
          <p:cNvSpPr>
            <a:spLocks noGrp="1"/>
          </p:cNvSpPr>
          <p:nvPr>
            <p:ph type="dt" sz="half" idx="10"/>
          </p:nvPr>
        </p:nvSpPr>
        <p:spPr/>
        <p:txBody>
          <a:bodyPr/>
          <a:lstStyle/>
          <a:p>
            <a:fld id="{38D54F90-69D8-4C27-8C93-BEE70A894771}" type="datetime1">
              <a:rPr lang="bg-BG" smtClean="0"/>
              <a:t>15.9.2026 г.</a:t>
            </a:fld>
            <a:endParaRPr lang="bg-BG"/>
          </a:p>
        </p:txBody>
      </p:sp>
      <p:sp>
        <p:nvSpPr>
          <p:cNvPr id="4" name="Footer Placeholder 3">
            <a:extLst>
              <a:ext uri="{FF2B5EF4-FFF2-40B4-BE49-F238E27FC236}">
                <a16:creationId xmlns:a16="http://schemas.microsoft.com/office/drawing/2014/main" id="{A596EE89-38D8-4EDB-8568-B917831F1E82}"/>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270FB3F9-FB57-4B54-9603-6F9A9B593B04}"/>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371919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6A12EA-F956-468C-A069-C66BC32687A4}"/>
              </a:ext>
            </a:extLst>
          </p:cNvPr>
          <p:cNvSpPr>
            <a:spLocks noGrp="1"/>
          </p:cNvSpPr>
          <p:nvPr>
            <p:ph type="dt" sz="half" idx="10"/>
          </p:nvPr>
        </p:nvSpPr>
        <p:spPr/>
        <p:txBody>
          <a:bodyPr/>
          <a:lstStyle/>
          <a:p>
            <a:fld id="{D3F41DAE-DE21-4F2D-A573-BC4A9FD3C2CB}" type="datetime1">
              <a:rPr lang="bg-BG" smtClean="0"/>
              <a:t>15.9.2026 г.</a:t>
            </a:fld>
            <a:endParaRPr lang="bg-BG"/>
          </a:p>
        </p:txBody>
      </p:sp>
      <p:sp>
        <p:nvSpPr>
          <p:cNvPr id="3" name="Footer Placeholder 2">
            <a:extLst>
              <a:ext uri="{FF2B5EF4-FFF2-40B4-BE49-F238E27FC236}">
                <a16:creationId xmlns:a16="http://schemas.microsoft.com/office/drawing/2014/main" id="{6392161C-0B12-4CAD-9F59-721D45D2B814}"/>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4" name="Slide Number Placeholder 3">
            <a:extLst>
              <a:ext uri="{FF2B5EF4-FFF2-40B4-BE49-F238E27FC236}">
                <a16:creationId xmlns:a16="http://schemas.microsoft.com/office/drawing/2014/main" id="{593A27A4-3A59-4D92-953A-CB033E9830E1}"/>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1602119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CE81D-064A-43A4-BE98-3707021B8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id="{A0F338F3-6979-4436-9D02-AA6C66967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id="{7A4F8C9C-E837-4CA3-8B61-431B6DAE2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0D2F8C-D4FE-47ED-9836-0377933A507C}"/>
              </a:ext>
            </a:extLst>
          </p:cNvPr>
          <p:cNvSpPr>
            <a:spLocks noGrp="1"/>
          </p:cNvSpPr>
          <p:nvPr>
            <p:ph type="dt" sz="half" idx="10"/>
          </p:nvPr>
        </p:nvSpPr>
        <p:spPr/>
        <p:txBody>
          <a:bodyPr/>
          <a:lstStyle/>
          <a:p>
            <a:fld id="{C0B5CD5F-B5B6-4C78-BBDC-3AAACB1E56A4}" type="datetime1">
              <a:rPr lang="bg-BG" smtClean="0"/>
              <a:t>15.9.2026 г.</a:t>
            </a:fld>
            <a:endParaRPr lang="bg-BG"/>
          </a:p>
        </p:txBody>
      </p:sp>
      <p:sp>
        <p:nvSpPr>
          <p:cNvPr id="6" name="Footer Placeholder 5">
            <a:extLst>
              <a:ext uri="{FF2B5EF4-FFF2-40B4-BE49-F238E27FC236}">
                <a16:creationId xmlns:a16="http://schemas.microsoft.com/office/drawing/2014/main" id="{71603A7D-E2E0-4908-99B1-9EBD156B8F5C}"/>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7" name="Slide Number Placeholder 6">
            <a:extLst>
              <a:ext uri="{FF2B5EF4-FFF2-40B4-BE49-F238E27FC236}">
                <a16:creationId xmlns:a16="http://schemas.microsoft.com/office/drawing/2014/main" id="{44C02844-B459-4EDB-A1B3-BC93AEA4C5B7}"/>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1877405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2B96F-4DFB-4D55-985F-61086B20C0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id="{F77DD61E-DFB8-436D-A743-87185FBDB6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a16="http://schemas.microsoft.com/office/drawing/2014/main" id="{C80485FC-B778-46F3-A9C3-980F29A4F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F1DFF6-A03A-4F05-B54C-0C2F896FA479}"/>
              </a:ext>
            </a:extLst>
          </p:cNvPr>
          <p:cNvSpPr>
            <a:spLocks noGrp="1"/>
          </p:cNvSpPr>
          <p:nvPr>
            <p:ph type="dt" sz="half" idx="10"/>
          </p:nvPr>
        </p:nvSpPr>
        <p:spPr/>
        <p:txBody>
          <a:bodyPr/>
          <a:lstStyle/>
          <a:p>
            <a:fld id="{8C478258-1BAF-4843-A740-03306206C626}" type="datetime1">
              <a:rPr lang="bg-BG" smtClean="0"/>
              <a:t>15.9.2026 г.</a:t>
            </a:fld>
            <a:endParaRPr lang="bg-BG"/>
          </a:p>
        </p:txBody>
      </p:sp>
      <p:sp>
        <p:nvSpPr>
          <p:cNvPr id="6" name="Footer Placeholder 5">
            <a:extLst>
              <a:ext uri="{FF2B5EF4-FFF2-40B4-BE49-F238E27FC236}">
                <a16:creationId xmlns:a16="http://schemas.microsoft.com/office/drawing/2014/main" id="{993D75D1-E2D1-411E-B1E0-45BFA7F82708}"/>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7" name="Slide Number Placeholder 6">
            <a:extLst>
              <a:ext uri="{FF2B5EF4-FFF2-40B4-BE49-F238E27FC236}">
                <a16:creationId xmlns:a16="http://schemas.microsoft.com/office/drawing/2014/main" id="{5D56D042-90B7-4B5A-B245-7896CA0E1CE5}"/>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85008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101F6-ACE3-4A45-B7FF-CEF585DDB7AC}"/>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A6369172-06B6-4ADF-A415-8A0FBF332A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C6DC42A9-D6F8-41B2-BE01-8099BC8EB102}"/>
              </a:ext>
            </a:extLst>
          </p:cNvPr>
          <p:cNvSpPr>
            <a:spLocks noGrp="1"/>
          </p:cNvSpPr>
          <p:nvPr>
            <p:ph type="dt" sz="half" idx="10"/>
          </p:nvPr>
        </p:nvSpPr>
        <p:spPr/>
        <p:txBody>
          <a:bodyPr/>
          <a:lstStyle/>
          <a:p>
            <a:fld id="{75A949C7-72C0-4AE6-959B-3293B3B9DA1E}" type="datetime1">
              <a:rPr lang="bg-BG" smtClean="0"/>
              <a:t>15.9.2026 г.</a:t>
            </a:fld>
            <a:endParaRPr lang="bg-BG"/>
          </a:p>
        </p:txBody>
      </p:sp>
      <p:sp>
        <p:nvSpPr>
          <p:cNvPr id="5" name="Footer Placeholder 4">
            <a:extLst>
              <a:ext uri="{FF2B5EF4-FFF2-40B4-BE49-F238E27FC236}">
                <a16:creationId xmlns:a16="http://schemas.microsoft.com/office/drawing/2014/main" id="{83FD311C-636D-490F-9F82-1C0FAC8F32C5}"/>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39194A1D-EB0B-4AFA-BC42-FFE27F74C09F}"/>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563495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1DBD05-FC71-4FF0-80A0-02D0970282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466BAB92-9EBB-4F8E-91DC-FB2A914AA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988E5DB0-9C3A-47AF-A585-F58DF976017A}"/>
              </a:ext>
            </a:extLst>
          </p:cNvPr>
          <p:cNvSpPr>
            <a:spLocks noGrp="1"/>
          </p:cNvSpPr>
          <p:nvPr>
            <p:ph type="dt" sz="half" idx="10"/>
          </p:nvPr>
        </p:nvSpPr>
        <p:spPr/>
        <p:txBody>
          <a:bodyPr/>
          <a:lstStyle/>
          <a:p>
            <a:fld id="{484DEF09-9184-401C-8579-578FC3694CBC}" type="datetime1">
              <a:rPr lang="bg-BG" smtClean="0"/>
              <a:t>15.9.2026 г.</a:t>
            </a:fld>
            <a:endParaRPr lang="bg-BG"/>
          </a:p>
        </p:txBody>
      </p:sp>
      <p:sp>
        <p:nvSpPr>
          <p:cNvPr id="5" name="Footer Placeholder 4">
            <a:extLst>
              <a:ext uri="{FF2B5EF4-FFF2-40B4-BE49-F238E27FC236}">
                <a16:creationId xmlns:a16="http://schemas.microsoft.com/office/drawing/2014/main" id="{0846BDAD-BD5A-421F-82A2-53C30D8EDE46}"/>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48B0289E-311D-4391-8F7A-EA834FE158FD}"/>
              </a:ext>
            </a:extLst>
          </p:cNvPr>
          <p:cNvSpPr>
            <a:spLocks noGrp="1"/>
          </p:cNvSpPr>
          <p:nvPr>
            <p:ph type="sldNum" sz="quarter" idx="12"/>
          </p:nvPr>
        </p:nvSpPr>
        <p:spPr/>
        <p:txBody>
          <a:bodyPr/>
          <a:lstStyle/>
          <a:p>
            <a:fld id="{45F1FDF7-FF02-46B4-BDEA-78526EE6B8B8}" type="slidenum">
              <a:rPr lang="bg-BG" smtClean="0"/>
              <a:t>‹#›</a:t>
            </a:fld>
            <a:endParaRPr lang="bg-BG"/>
          </a:p>
        </p:txBody>
      </p:sp>
    </p:spTree>
    <p:extLst>
      <p:ext uri="{BB962C8B-B14F-4D97-AF65-F5344CB8AC3E}">
        <p14:creationId xmlns:p14="http://schemas.microsoft.com/office/powerpoint/2010/main" val="1393645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B03782-4365-4B03-A1F3-F0066BE4C9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id="{949EA11A-A959-48F9-AFC4-7E78EBA63D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58CFE649-11A7-4414-BF57-4540EA389A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892837-00D0-4A99-826E-131BE1C5CD6B}" type="datetime1">
              <a:rPr lang="bg-BG" smtClean="0"/>
              <a:t>15.9.2026 г.</a:t>
            </a:fld>
            <a:endParaRPr lang="bg-BG"/>
          </a:p>
        </p:txBody>
      </p:sp>
      <p:sp>
        <p:nvSpPr>
          <p:cNvPr id="5" name="Footer Placeholder 4">
            <a:extLst>
              <a:ext uri="{FF2B5EF4-FFF2-40B4-BE49-F238E27FC236}">
                <a16:creationId xmlns:a16="http://schemas.microsoft.com/office/drawing/2014/main" id="{C79191AA-DE55-47C3-8AD0-57806CC7DC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Possibilities for the integration of ISO 10012 in an accredited laboratory</a:t>
            </a:r>
            <a:endParaRPr lang="bg-BG"/>
          </a:p>
        </p:txBody>
      </p:sp>
      <p:sp>
        <p:nvSpPr>
          <p:cNvPr id="6" name="Slide Number Placeholder 5">
            <a:extLst>
              <a:ext uri="{FF2B5EF4-FFF2-40B4-BE49-F238E27FC236}">
                <a16:creationId xmlns:a16="http://schemas.microsoft.com/office/drawing/2014/main" id="{95A1562E-85C5-481D-A893-7308BAE645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1FDF7-FF02-46B4-BDEA-78526EE6B8B8}" type="slidenum">
              <a:rPr lang="bg-BG" smtClean="0"/>
              <a:t>‹#›</a:t>
            </a:fld>
            <a:endParaRPr lang="bg-BG"/>
          </a:p>
        </p:txBody>
      </p:sp>
    </p:spTree>
    <p:extLst>
      <p:ext uri="{BB962C8B-B14F-4D97-AF65-F5344CB8AC3E}">
        <p14:creationId xmlns:p14="http://schemas.microsoft.com/office/powerpoint/2010/main" val="240536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etrology-bg.org/"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hyperlink" Target="https://bds-bg.org/bg/project/show/bds:proj:122426" TargetMode="External"/><Relationship Id="rId5" Type="http://schemas.openxmlformats.org/officeDocument/2006/relationships/hyperlink" Target="https://www.iso.org/standard/26033.html" TargetMode="External"/><Relationship Id="rId4" Type="http://schemas.openxmlformats.org/officeDocument/2006/relationships/hyperlink" Target="https://www.iso.org/standard/1001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hyperlink" Target="https://www.iso.org/standard/9001" TargetMode="Externa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www.iso.org/standard/66912.html"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iso.org/sd/fetch/2EVmNRpfMEK8NcTL_uoAJceDlxYmmqpQWNk3r1MeLNWCXk6i10vZ-R5FEjIK-UOe" TargetMode="External"/><Relationship Id="rId1" Type="http://schemas.openxmlformats.org/officeDocument/2006/relationships/slideLayout" Target="../slideLayouts/slideLayout2.xml"/><Relationship Id="rId6" Type="http://schemas.openxmlformats.org/officeDocument/2006/relationships/hyperlink" Target="https://www.iso.org/obp/ui/en#iso:std:iso:10012:ed-2:v1:en"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hyperlink" Target="https://www.iso.org/obp/ui/en#iso:std:iso:10012:ed-2:v1:en"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so.org/obp/ui/en#iso:std:iso:10012:ed-2:v1:en"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www.iso.org/obp/ui/en#iso:std:iso:10012:ed-2:v1:e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iso.org/obp/ui/en#iso:std:iso:10012:ed-2:v1:en" TargetMode="Externa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www.iso.org/standard/65694.html" TargetMode="External"/><Relationship Id="rId3" Type="http://schemas.openxmlformats.org/officeDocument/2006/relationships/hyperlink" Target="https://tugab.bg/" TargetMode="External"/><Relationship Id="rId7" Type="http://schemas.openxmlformats.org/officeDocument/2006/relationships/hyperlink" Target="https://www.iso.org/standard/69979.html" TargetMode="External"/><Relationship Id="rId2" Type="http://schemas.openxmlformats.org/officeDocument/2006/relationships/hyperlink" Target="https://lik.tugab.bg/bg/laboratorii/laboratoriya-za-kalibrirane-inteligentni-mehatronni-sistemi-za-izmervane-na-statichni-i-dinamichni-velichini" TargetMode="External"/><Relationship Id="rId1" Type="http://schemas.openxmlformats.org/officeDocument/2006/relationships/slideLayout" Target="../slideLayouts/slideLayout2.xml"/><Relationship Id="rId6" Type="http://schemas.openxmlformats.org/officeDocument/2006/relationships/hyperlink" Target="https://www.iso.org/standard/89436.html" TargetMode="External"/><Relationship Id="rId5" Type="http://schemas.openxmlformats.org/officeDocument/2006/relationships/hyperlink" Target="https://www.iso.org/standard/10012" TargetMode="External"/><Relationship Id="rId4" Type="http://schemas.openxmlformats.org/officeDocument/2006/relationships/hyperlink" Target="https://www.iso.org/standard/66912.html" TargetMode="External"/><Relationship Id="rId9" Type="http://schemas.openxmlformats.org/officeDocument/2006/relationships/hyperlink" Target="https://www.iso.org/committee/4587737/x/catalogue/p/1/u/1/w/0/d/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emct.eu/b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karadjov@tugab.bg" TargetMode="External"/><Relationship Id="rId2" Type="http://schemas.openxmlformats.org/officeDocument/2006/relationships/hyperlink" Target="mailto:tz.georgiev@tugab.bg" TargetMode="External"/><Relationship Id="rId1" Type="http://schemas.openxmlformats.org/officeDocument/2006/relationships/slideLayout" Target="../slideLayouts/slideLayout5.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C79D39-4526-4F5A-85CD-EF803D81B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53501" y="-16495"/>
            <a:ext cx="1905000" cy="1905000"/>
          </a:xfrm>
          <a:prstGeom prst="rect">
            <a:avLst/>
          </a:prstGeom>
        </p:spPr>
      </p:pic>
      <p:sp>
        <p:nvSpPr>
          <p:cNvPr id="2" name="Title 1">
            <a:extLst>
              <a:ext uri="{FF2B5EF4-FFF2-40B4-BE49-F238E27FC236}">
                <a16:creationId xmlns:a16="http://schemas.microsoft.com/office/drawing/2014/main" id="{F5EEF130-D157-4657-8A8E-9BF274211542}"/>
              </a:ext>
            </a:extLst>
          </p:cNvPr>
          <p:cNvSpPr>
            <a:spLocks noGrp="1"/>
          </p:cNvSpPr>
          <p:nvPr>
            <p:ph type="ctrTitle"/>
          </p:nvPr>
        </p:nvSpPr>
        <p:spPr>
          <a:xfrm>
            <a:off x="1524000" y="2235200"/>
            <a:ext cx="9144000" cy="2387600"/>
          </a:xfrm>
        </p:spPr>
        <p:txBody>
          <a:bodyPr anchor="ctr">
            <a:normAutofit fontScale="90000"/>
          </a:bodyPr>
          <a:lstStyle/>
          <a:p>
            <a:r>
              <a:rPr lang="en-US" b="1" dirty="0">
                <a:solidFill>
                  <a:srgbClr val="0070C0"/>
                </a:solidFill>
              </a:rPr>
              <a:t>Possibilities for the integration of ISO 10012 in an accredited laboratory</a:t>
            </a:r>
            <a:endParaRPr lang="bg-BG" b="1" dirty="0">
              <a:solidFill>
                <a:srgbClr val="0070C0"/>
              </a:solidFill>
            </a:endParaRPr>
          </a:p>
        </p:txBody>
      </p:sp>
      <p:sp>
        <p:nvSpPr>
          <p:cNvPr id="3" name="Subtitle 2">
            <a:extLst>
              <a:ext uri="{FF2B5EF4-FFF2-40B4-BE49-F238E27FC236}">
                <a16:creationId xmlns:a16="http://schemas.microsoft.com/office/drawing/2014/main" id="{CA37ED0F-B7E2-49C0-B819-7A6F5C765BB5}"/>
              </a:ext>
            </a:extLst>
          </p:cNvPr>
          <p:cNvSpPr>
            <a:spLocks noGrp="1"/>
          </p:cNvSpPr>
          <p:nvPr>
            <p:ph type="subTitle" idx="1"/>
          </p:nvPr>
        </p:nvSpPr>
        <p:spPr>
          <a:xfrm>
            <a:off x="1524000" y="5185743"/>
            <a:ext cx="9144000" cy="1655762"/>
          </a:xfrm>
        </p:spPr>
        <p:txBody>
          <a:bodyPr/>
          <a:lstStyle/>
          <a:p>
            <a:r>
              <a:rPr lang="es-ES_tradnl" b="1" dirty="0"/>
              <a:t>Tzvetelin Gueorguiev and </a:t>
            </a:r>
            <a:r>
              <a:rPr lang="es-ES_tradnl" b="1" dirty="0" err="1"/>
              <a:t>Tsanko</a:t>
            </a:r>
            <a:r>
              <a:rPr lang="es-ES_tradnl" b="1" dirty="0"/>
              <a:t> </a:t>
            </a:r>
            <a:r>
              <a:rPr lang="es-ES_tradnl" b="1" dirty="0" err="1"/>
              <a:t>Karadzhov</a:t>
            </a:r>
            <a:endParaRPr lang="es-ES_tradnl" b="1" dirty="0"/>
          </a:p>
          <a:p>
            <a:endParaRPr lang="es-ES_tradnl" dirty="0"/>
          </a:p>
          <a:p>
            <a:r>
              <a:rPr lang="es-ES_tradnl" dirty="0"/>
              <a:t>2026-09-10</a:t>
            </a:r>
            <a:endParaRPr lang="bg-BG" dirty="0"/>
          </a:p>
        </p:txBody>
      </p:sp>
      <p:sp>
        <p:nvSpPr>
          <p:cNvPr id="5" name="TextBox 4">
            <a:extLst>
              <a:ext uri="{FF2B5EF4-FFF2-40B4-BE49-F238E27FC236}">
                <a16:creationId xmlns:a16="http://schemas.microsoft.com/office/drawing/2014/main" id="{72F460D8-94D8-4D37-897F-658DEBD1622E}"/>
              </a:ext>
            </a:extLst>
          </p:cNvPr>
          <p:cNvSpPr txBox="1"/>
          <p:nvPr/>
        </p:nvSpPr>
        <p:spPr>
          <a:xfrm>
            <a:off x="2425045" y="-6710"/>
            <a:ext cx="6094428" cy="1938992"/>
          </a:xfrm>
          <a:prstGeom prst="rect">
            <a:avLst/>
          </a:prstGeom>
          <a:noFill/>
        </p:spPr>
        <p:txBody>
          <a:bodyPr wrap="square">
            <a:spAutoFit/>
          </a:bodyPr>
          <a:lstStyle/>
          <a:p>
            <a:r>
              <a:rPr lang="en-US" sz="2400" b="1" dirty="0"/>
              <a:t>36</a:t>
            </a:r>
            <a:r>
              <a:rPr lang="en-US" sz="2400" b="1" baseline="30000" dirty="0"/>
              <a:t>th</a:t>
            </a:r>
            <a:r>
              <a:rPr lang="en-US" sz="2400" b="1" dirty="0"/>
              <a:t> International Scientific Symposium</a:t>
            </a:r>
          </a:p>
          <a:p>
            <a:r>
              <a:rPr lang="en-US" sz="2400" b="1" dirty="0">
                <a:solidFill>
                  <a:srgbClr val="0070C0"/>
                </a:solidFill>
                <a:hlinkClick r:id="rId3"/>
              </a:rPr>
              <a:t>Metrology and Metrology Assurance 2026</a:t>
            </a:r>
            <a:endParaRPr lang="en-US" sz="2400" b="1" dirty="0">
              <a:solidFill>
                <a:srgbClr val="0070C0"/>
              </a:solidFill>
            </a:endParaRPr>
          </a:p>
          <a:p>
            <a:r>
              <a:rPr lang="en-US" sz="2400" b="1" dirty="0"/>
              <a:t>Part of Science Days of TU-Sofia</a:t>
            </a:r>
          </a:p>
          <a:p>
            <a:r>
              <a:rPr lang="en-US" sz="2400" b="1" dirty="0"/>
              <a:t>September 7-11, 2026</a:t>
            </a:r>
          </a:p>
          <a:p>
            <a:r>
              <a:rPr lang="en-US" sz="2400" b="1" dirty="0" err="1"/>
              <a:t>Sozopol</a:t>
            </a:r>
            <a:r>
              <a:rPr lang="en-US" sz="2400" b="1" dirty="0"/>
              <a:t>, Bulgaria</a:t>
            </a:r>
          </a:p>
        </p:txBody>
      </p:sp>
      <p:pic>
        <p:nvPicPr>
          <p:cNvPr id="1026" name="Picture 2">
            <a:extLst>
              <a:ext uri="{FF2B5EF4-FFF2-40B4-BE49-F238E27FC236}">
                <a16:creationId xmlns:a16="http://schemas.microsoft.com/office/drawing/2014/main" id="{C126FDBC-2372-4B76-9E1E-E104B8A2EA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499" y="122549"/>
            <a:ext cx="2213776" cy="16804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F37630-D150-4C1A-94AC-18BA4CA9CA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10"/>
            <a:ext cx="12192000" cy="6858000"/>
          </a:xfrm>
          <a:prstGeom prst="rect">
            <a:avLst/>
          </a:prstGeom>
        </p:spPr>
      </p:pic>
    </p:spTree>
    <p:extLst>
      <p:ext uri="{BB962C8B-B14F-4D97-AF65-F5344CB8AC3E}">
        <p14:creationId xmlns:p14="http://schemas.microsoft.com/office/powerpoint/2010/main" val="424980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6"/>
                                        </p:tgtEl>
                                      </p:cBhvr>
                                    </p:animEffect>
                                    <p:anim calcmode="lin" valueType="num">
                                      <p:cBhvr>
                                        <p:cTn id="7" dur="1000"/>
                                        <p:tgtEl>
                                          <p:spTgt spid="6"/>
                                        </p:tgtEl>
                                        <p:attrNameLst>
                                          <p:attrName>ppt_x</p:attrName>
                                        </p:attrNameLst>
                                      </p:cBhvr>
                                      <p:tavLst>
                                        <p:tav tm="0">
                                          <p:val>
                                            <p:strVal val="ppt_x"/>
                                          </p:val>
                                        </p:tav>
                                        <p:tav tm="100000">
                                          <p:val>
                                            <p:strVal val="ppt_x"/>
                                          </p:val>
                                        </p:tav>
                                      </p:tavLst>
                                    </p:anim>
                                    <p:anim calcmode="lin" valueType="num">
                                      <p:cBhvr>
                                        <p:cTn id="8" dur="1000"/>
                                        <p:tgtEl>
                                          <p:spTgt spid="6"/>
                                        </p:tgtEl>
                                        <p:attrNameLst>
                                          <p:attrName>ppt_y</p:attrName>
                                        </p:attrNameLst>
                                      </p:cBhvr>
                                      <p:tavLst>
                                        <p:tav tm="0">
                                          <p:val>
                                            <p:strVal val="ppt_y"/>
                                          </p:val>
                                        </p:tav>
                                        <p:tav tm="100000">
                                          <p:val>
                                            <p:strVal val="ppt_y+.1"/>
                                          </p:val>
                                        </p:tav>
                                      </p:tavLst>
                                    </p:anim>
                                    <p:set>
                                      <p:cBhvr>
                                        <p:cTn id="9"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Introduction</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a:t>
            </a:fld>
            <a:endParaRPr lang="bg-BG"/>
          </a:p>
        </p:txBody>
      </p:sp>
      <p:pic>
        <p:nvPicPr>
          <p:cNvPr id="6" name="Picture 5">
            <a:extLst>
              <a:ext uri="{FF2B5EF4-FFF2-40B4-BE49-F238E27FC236}">
                <a16:creationId xmlns:a16="http://schemas.microsoft.com/office/drawing/2014/main" id="{D7E945B4-86BF-4727-9901-073640D1F3E3}"/>
              </a:ext>
            </a:extLst>
          </p:cNvPr>
          <p:cNvPicPr>
            <a:picLocks noChangeAspect="1"/>
          </p:cNvPicPr>
          <p:nvPr/>
        </p:nvPicPr>
        <p:blipFill>
          <a:blip r:embed="rId2"/>
          <a:stretch>
            <a:fillRect/>
          </a:stretch>
        </p:blipFill>
        <p:spPr>
          <a:xfrm>
            <a:off x="17357" y="1920711"/>
            <a:ext cx="12174643" cy="3016578"/>
          </a:xfrm>
          <a:prstGeom prst="rect">
            <a:avLst/>
          </a:prstGeom>
        </p:spPr>
      </p:pic>
      <p:pic>
        <p:nvPicPr>
          <p:cNvPr id="7" name="Picture 2" descr="ISO 10012:2026 - Quality management — Requirements for measurement management systems/12/2026">
            <a:extLst>
              <a:ext uri="{FF2B5EF4-FFF2-40B4-BE49-F238E27FC236}">
                <a16:creationId xmlns:a16="http://schemas.microsoft.com/office/drawing/2014/main" id="{CE500237-6163-4F23-9DCC-208F5F95F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715" y="25208"/>
            <a:ext cx="1676285" cy="2371946"/>
          </a:xfrm>
          <a:prstGeom prst="rect">
            <a:avLst/>
          </a:prstGeom>
          <a:noFill/>
          <a:ln w="28575">
            <a:solidFill>
              <a:srgbClr val="00B0F0"/>
            </a:solidFill>
          </a:ln>
          <a:extLst>
            <a:ext uri="{909E8E84-426E-40DD-AFC4-6F175D3DCCD1}">
              <a14:hiddenFill xmlns:a14="http://schemas.microsoft.com/office/drawing/2010/main">
                <a:solidFill>
                  <a:srgbClr val="FFFFFF"/>
                </a:solidFill>
              </a14:hiddenFill>
            </a:ext>
          </a:extLst>
        </p:spPr>
      </p:pic>
      <p:pic>
        <p:nvPicPr>
          <p:cNvPr id="8" name="Picture 2" descr="ISO 9001:2015 - Quality management systems — Requirements&#10;Released:9/22/2015">
            <a:extLst>
              <a:ext uri="{FF2B5EF4-FFF2-40B4-BE49-F238E27FC236}">
                <a16:creationId xmlns:a16="http://schemas.microsoft.com/office/drawing/2014/main" id="{A46D023A-FF94-4763-811B-B1C0A9F030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4486054"/>
            <a:ext cx="1676285" cy="2368067"/>
          </a:xfrm>
          <a:prstGeom prst="rect">
            <a:avLst/>
          </a:prstGeom>
          <a:noFill/>
          <a:ln w="28575">
            <a:solidFill>
              <a:schemeClr val="accent2"/>
            </a:solidFill>
          </a:ln>
          <a:extLst>
            <a:ext uri="{909E8E84-426E-40DD-AFC4-6F175D3DCCD1}">
              <a14:hiddenFill xmlns:a14="http://schemas.microsoft.com/office/drawing/2010/main">
                <a:solidFill>
                  <a:srgbClr val="FFFFFF"/>
                </a:solidFill>
              </a14:hiddenFill>
            </a:ext>
          </a:extLst>
        </p:spPr>
      </p:pic>
      <p:pic>
        <p:nvPicPr>
          <p:cNvPr id="5122" name="Picture 2" descr="ISO 9001:2015/Amd 1:2024 - Quality management systems — Requirements — Amendment 1: Climate action changes&#10;Released:2/23/2024">
            <a:extLst>
              <a:ext uri="{FF2B5EF4-FFF2-40B4-BE49-F238E27FC236}">
                <a16:creationId xmlns:a16="http://schemas.microsoft.com/office/drawing/2014/main" id="{48911BE0-7AFE-4C8D-B481-93C655A322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98358" y="4486054"/>
            <a:ext cx="1676285" cy="2371946"/>
          </a:xfrm>
          <a:prstGeom prst="rect">
            <a:avLst/>
          </a:prstGeom>
          <a:noFill/>
          <a:ln w="28575">
            <a:solidFill>
              <a:schemeClr val="accent2"/>
            </a:solidFill>
          </a:ln>
          <a:extLst>
            <a:ext uri="{909E8E84-426E-40DD-AFC4-6F175D3DCCD1}">
              <a14:hiddenFill xmlns:a14="http://schemas.microsoft.com/office/drawing/2010/main">
                <a:solidFill>
                  <a:srgbClr val="FFFFFF"/>
                </a:solidFill>
              </a14:hiddenFill>
            </a:ext>
          </a:extLst>
        </p:spPr>
      </p:pic>
      <p:pic>
        <p:nvPicPr>
          <p:cNvPr id="10" name="Picture 2" descr="ISO/IEC 17025:2017 - General requirements for the competence of testing and calibration laboratories&#10;Released:11/29/2017">
            <a:extLst>
              <a:ext uri="{FF2B5EF4-FFF2-40B4-BE49-F238E27FC236}">
                <a16:creationId xmlns:a16="http://schemas.microsoft.com/office/drawing/2014/main" id="{51BB047F-5062-4031-A583-D014BC3A10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22346" y="1463131"/>
            <a:ext cx="1679031" cy="2371947"/>
          </a:xfrm>
          <a:prstGeom prst="rect">
            <a:avLst/>
          </a:prstGeom>
          <a:noFill/>
          <a:ln w="28575">
            <a:solidFill>
              <a:srgbClr val="00B05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80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122"/>
                                        </p:tgtEl>
                                        <p:attrNameLst>
                                          <p:attrName>style.visibility</p:attrName>
                                        </p:attrNameLst>
                                      </p:cBhvr>
                                      <p:to>
                                        <p:strVal val="visible"/>
                                      </p:to>
                                    </p:set>
                                    <p:anim calcmode="lin" valueType="num">
                                      <p:cBhvr additive="base">
                                        <p:cTn id="24" dur="500" fill="hold"/>
                                        <p:tgtEl>
                                          <p:spTgt spid="5122"/>
                                        </p:tgtEl>
                                        <p:attrNameLst>
                                          <p:attrName>ppt_x</p:attrName>
                                        </p:attrNameLst>
                                      </p:cBhvr>
                                      <p:tavLst>
                                        <p:tav tm="0">
                                          <p:val>
                                            <p:strVal val="#ppt_x"/>
                                          </p:val>
                                        </p:tav>
                                        <p:tav tm="100000">
                                          <p:val>
                                            <p:strVal val="#ppt_x"/>
                                          </p:val>
                                        </p:tav>
                                      </p:tavLst>
                                    </p:anim>
                                    <p:anim calcmode="lin" valueType="num">
                                      <p:cBhvr additive="base">
                                        <p:cTn id="25"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FF15A3E-3594-4D6E-8464-FC63D48342A9}"/>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3" name="Slide Number Placeholder 2">
            <a:extLst>
              <a:ext uri="{FF2B5EF4-FFF2-40B4-BE49-F238E27FC236}">
                <a16:creationId xmlns:a16="http://schemas.microsoft.com/office/drawing/2014/main" id="{E74B5A7C-C110-460D-BBFE-834C2B03E5F6}"/>
              </a:ext>
            </a:extLst>
          </p:cNvPr>
          <p:cNvSpPr>
            <a:spLocks noGrp="1"/>
          </p:cNvSpPr>
          <p:nvPr>
            <p:ph type="sldNum" sz="quarter" idx="12"/>
          </p:nvPr>
        </p:nvSpPr>
        <p:spPr/>
        <p:txBody>
          <a:bodyPr/>
          <a:lstStyle/>
          <a:p>
            <a:fld id="{45F1FDF7-FF02-46B4-BDEA-78526EE6B8B8}" type="slidenum">
              <a:rPr lang="bg-BG" smtClean="0"/>
              <a:t>3</a:t>
            </a:fld>
            <a:endParaRPr lang="bg-BG"/>
          </a:p>
        </p:txBody>
      </p:sp>
      <p:pic>
        <p:nvPicPr>
          <p:cNvPr id="3074" name="Picture 2" descr="ISO 10012:2026 - Quality management — Requirements for measurement management systems/12/2026">
            <a:extLst>
              <a:ext uri="{FF2B5EF4-FFF2-40B4-BE49-F238E27FC236}">
                <a16:creationId xmlns:a16="http://schemas.microsoft.com/office/drawing/2014/main" id="{85EE75C9-E74B-4898-B5E8-21AEA084E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5363" y="0"/>
            <a:ext cx="48466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SO 10012:2003 - Measurement management systems -- Requirements for measurement processes and measuring equipment">
            <a:extLst>
              <a:ext uri="{FF2B5EF4-FFF2-40B4-BE49-F238E27FC236}">
                <a16:creationId xmlns:a16="http://schemas.microsoft.com/office/drawing/2014/main" id="{14B3ACEC-C6D1-46E1-BC4B-C6030BAC5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95" y="0"/>
            <a:ext cx="4840287"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2BBBC8B-4165-4B9C-9930-B70D769E039E}"/>
              </a:ext>
            </a:extLst>
          </p:cNvPr>
          <p:cNvSpPr txBox="1"/>
          <p:nvPr/>
        </p:nvSpPr>
        <p:spPr>
          <a:xfrm>
            <a:off x="6535132" y="3429000"/>
            <a:ext cx="3674097"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dirty="0">
                <a:hlinkClick r:id="rId4"/>
              </a:rPr>
              <a:t>ISO 10012:2026</a:t>
            </a:r>
            <a:endParaRPr lang="en-US" dirty="0"/>
          </a:p>
          <a:p>
            <a:r>
              <a:rPr lang="en-US" b="1" dirty="0"/>
              <a:t>Quality management </a:t>
            </a:r>
            <a:r>
              <a:rPr lang="en-US" dirty="0"/>
              <a:t>— Requirements for measurement management systems</a:t>
            </a:r>
          </a:p>
          <a:p>
            <a:r>
              <a:rPr lang="en-US" dirty="0"/>
              <a:t>(2026-02-12)</a:t>
            </a:r>
            <a:endParaRPr lang="bg-BG" dirty="0"/>
          </a:p>
        </p:txBody>
      </p:sp>
      <p:sp>
        <p:nvSpPr>
          <p:cNvPr id="8" name="TextBox 7">
            <a:extLst>
              <a:ext uri="{FF2B5EF4-FFF2-40B4-BE49-F238E27FC236}">
                <a16:creationId xmlns:a16="http://schemas.microsoft.com/office/drawing/2014/main" id="{83963A0B-685D-4619-98D3-F3F2AEBF284D}"/>
              </a:ext>
            </a:extLst>
          </p:cNvPr>
          <p:cNvSpPr txBox="1"/>
          <p:nvPr/>
        </p:nvSpPr>
        <p:spPr>
          <a:xfrm>
            <a:off x="27495" y="3429000"/>
            <a:ext cx="3674097"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US" dirty="0">
                <a:hlinkClick r:id="rId5"/>
              </a:rPr>
              <a:t>ISO 10012:2003</a:t>
            </a:r>
            <a:endParaRPr lang="en-US" dirty="0"/>
          </a:p>
          <a:p>
            <a:r>
              <a:rPr lang="en-US" dirty="0"/>
              <a:t>Measurement management systems — Requirements </a:t>
            </a:r>
            <a:r>
              <a:rPr lang="en-US" strike="sngStrike" dirty="0"/>
              <a:t>for measurement processes and measuring equipment</a:t>
            </a:r>
          </a:p>
          <a:p>
            <a:r>
              <a:rPr lang="en-US" dirty="0"/>
              <a:t>(2023-04-14)</a:t>
            </a:r>
            <a:endParaRPr lang="bg-BG" dirty="0"/>
          </a:p>
        </p:txBody>
      </p:sp>
      <p:pic>
        <p:nvPicPr>
          <p:cNvPr id="5" name="Picture 4">
            <a:hlinkClick r:id="rId6"/>
            <a:extLst>
              <a:ext uri="{FF2B5EF4-FFF2-40B4-BE49-F238E27FC236}">
                <a16:creationId xmlns:a16="http://schemas.microsoft.com/office/drawing/2014/main" id="{00367D4B-E1E0-4EBD-A95B-2EC9EE310114}"/>
              </a:ext>
            </a:extLst>
          </p:cNvPr>
          <p:cNvPicPr>
            <a:picLocks noChangeAspect="1"/>
          </p:cNvPicPr>
          <p:nvPr/>
        </p:nvPicPr>
        <p:blipFill>
          <a:blip r:embed="rId7"/>
          <a:stretch>
            <a:fillRect/>
          </a:stretch>
        </p:blipFill>
        <p:spPr>
          <a:xfrm>
            <a:off x="1864543" y="5208117"/>
            <a:ext cx="7427448" cy="1583263"/>
          </a:xfrm>
          <a:prstGeom prst="rect">
            <a:avLst/>
          </a:prstGeom>
        </p:spPr>
      </p:pic>
    </p:spTree>
    <p:extLst>
      <p:ext uri="{BB962C8B-B14F-4D97-AF65-F5344CB8AC3E}">
        <p14:creationId xmlns:p14="http://schemas.microsoft.com/office/powerpoint/2010/main" val="407082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A08B82-0036-4886-96D9-BD524B871377}"/>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3" name="Slide Number Placeholder 2">
            <a:extLst>
              <a:ext uri="{FF2B5EF4-FFF2-40B4-BE49-F238E27FC236}">
                <a16:creationId xmlns:a16="http://schemas.microsoft.com/office/drawing/2014/main" id="{9CC9933D-82EB-45BA-B424-8DC3B4D6D262}"/>
              </a:ext>
            </a:extLst>
          </p:cNvPr>
          <p:cNvSpPr>
            <a:spLocks noGrp="1"/>
          </p:cNvSpPr>
          <p:nvPr>
            <p:ph type="sldNum" sz="quarter" idx="12"/>
          </p:nvPr>
        </p:nvSpPr>
        <p:spPr/>
        <p:txBody>
          <a:bodyPr/>
          <a:lstStyle/>
          <a:p>
            <a:fld id="{45F1FDF7-FF02-46B4-BDEA-78526EE6B8B8}" type="slidenum">
              <a:rPr lang="bg-BG" smtClean="0"/>
              <a:t>4</a:t>
            </a:fld>
            <a:endParaRPr lang="bg-BG"/>
          </a:p>
        </p:txBody>
      </p:sp>
      <p:pic>
        <p:nvPicPr>
          <p:cNvPr id="6146" name="Picture 2" descr="ISO 9001:2015 - Quality management systems — Requirements&#10;Released:9/22/2015">
            <a:extLst>
              <a:ext uri="{FF2B5EF4-FFF2-40B4-BE49-F238E27FC236}">
                <a16:creationId xmlns:a16="http://schemas.microsoft.com/office/drawing/2014/main" id="{B7AE13DF-A297-4E5C-B54F-008EEFB66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8545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SO 9001:2015/Amd 1:2024 - Quality management systems — Requirements — Amendment 1: Climate action changes&#10;Released:2/23/2024">
            <a:extLst>
              <a:ext uri="{FF2B5EF4-FFF2-40B4-BE49-F238E27FC236}">
                <a16:creationId xmlns:a16="http://schemas.microsoft.com/office/drawing/2014/main" id="{4884F44D-ECFB-4D65-8358-4BEF5643B9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0"/>
            <a:ext cx="48466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078F0CE1-67E6-4157-B742-B78C7E3CD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209925"/>
            <a:ext cx="7620000" cy="30099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1FFAD94-E39B-4CE9-B84A-BA06C1003769}"/>
              </a:ext>
            </a:extLst>
          </p:cNvPr>
          <p:cNvSpPr/>
          <p:nvPr/>
        </p:nvSpPr>
        <p:spPr>
          <a:xfrm>
            <a:off x="8533614" y="5687923"/>
            <a:ext cx="1372386" cy="40011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2000" b="1" cap="none" spc="0" dirty="0">
                <a:ln/>
                <a:solidFill>
                  <a:srgbClr val="FF0000"/>
                </a:solidFill>
                <a:effectLst/>
                <a:hlinkClick r:id="rId5"/>
              </a:rPr>
              <a:t>2026-09-16</a:t>
            </a:r>
            <a:endParaRPr lang="en-US" sz="2000" b="1" cap="none" spc="0" dirty="0">
              <a:ln/>
              <a:solidFill>
                <a:srgbClr val="FF0000"/>
              </a:solidFill>
              <a:effectLst/>
            </a:endParaRPr>
          </a:p>
        </p:txBody>
      </p:sp>
    </p:spTree>
    <p:extLst>
      <p:ext uri="{BB962C8B-B14F-4D97-AF65-F5344CB8AC3E}">
        <p14:creationId xmlns:p14="http://schemas.microsoft.com/office/powerpoint/2010/main" val="212401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wipe(left)">
                                      <p:cBhvr>
                                        <p:cTn id="7" dur="500"/>
                                        <p:tgtEl>
                                          <p:spTgt spid="61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61AD4E-489A-4638-A894-68FDA1535B80}"/>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3" name="Slide Number Placeholder 2">
            <a:extLst>
              <a:ext uri="{FF2B5EF4-FFF2-40B4-BE49-F238E27FC236}">
                <a16:creationId xmlns:a16="http://schemas.microsoft.com/office/drawing/2014/main" id="{80120E43-9F74-4461-AD5C-173A369D73D2}"/>
              </a:ext>
            </a:extLst>
          </p:cNvPr>
          <p:cNvSpPr>
            <a:spLocks noGrp="1"/>
          </p:cNvSpPr>
          <p:nvPr>
            <p:ph type="sldNum" sz="quarter" idx="12"/>
          </p:nvPr>
        </p:nvSpPr>
        <p:spPr/>
        <p:txBody>
          <a:bodyPr/>
          <a:lstStyle/>
          <a:p>
            <a:fld id="{45F1FDF7-FF02-46B4-BDEA-78526EE6B8B8}" type="slidenum">
              <a:rPr lang="bg-BG" smtClean="0"/>
              <a:t>5</a:t>
            </a:fld>
            <a:endParaRPr lang="bg-BG"/>
          </a:p>
        </p:txBody>
      </p:sp>
      <p:pic>
        <p:nvPicPr>
          <p:cNvPr id="4098" name="Picture 2" descr="ISO/IEC 17025:2017 - General requirements for the competence of testing and calibration laboratories&#10;Released:11/29/2017">
            <a:extLst>
              <a:ext uri="{FF2B5EF4-FFF2-40B4-BE49-F238E27FC236}">
                <a16:creationId xmlns:a16="http://schemas.microsoft.com/office/drawing/2014/main" id="{C95D81C8-E9DD-4D28-A50E-B6D3C2A52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8713" y="0"/>
            <a:ext cx="485457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830C4AD-48A3-4BC6-8606-6FC15857343F}"/>
              </a:ext>
            </a:extLst>
          </p:cNvPr>
          <p:cNvSpPr txBox="1"/>
          <p:nvPr/>
        </p:nvSpPr>
        <p:spPr>
          <a:xfrm>
            <a:off x="4311864" y="3733263"/>
            <a:ext cx="4211424"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dirty="0">
                <a:hlinkClick r:id="rId3"/>
              </a:rPr>
              <a:t>ISO/IEC 17025:2017</a:t>
            </a:r>
            <a:endParaRPr lang="en-US" dirty="0"/>
          </a:p>
          <a:p>
            <a:r>
              <a:rPr lang="en-US" dirty="0"/>
              <a:t>General requirements for the competence of testing and calibration laboratories</a:t>
            </a:r>
          </a:p>
          <a:p>
            <a:r>
              <a:rPr lang="en-US" dirty="0"/>
              <a:t>(2017-11-29)</a:t>
            </a:r>
            <a:endParaRPr lang="bg-BG" dirty="0"/>
          </a:p>
        </p:txBody>
      </p:sp>
    </p:spTree>
    <p:extLst>
      <p:ext uri="{BB962C8B-B14F-4D97-AF65-F5344CB8AC3E}">
        <p14:creationId xmlns:p14="http://schemas.microsoft.com/office/powerpoint/2010/main" val="425915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Introduction</a:t>
            </a:r>
            <a:endParaRPr lang="bg-BG" b="1" dirty="0"/>
          </a:p>
        </p:txBody>
      </p:sp>
      <p:sp>
        <p:nvSpPr>
          <p:cNvPr id="3" name="Content Placeholder 2">
            <a:extLst>
              <a:ext uri="{FF2B5EF4-FFF2-40B4-BE49-F238E27FC236}">
                <a16:creationId xmlns:a16="http://schemas.microsoft.com/office/drawing/2014/main" id="{52B261A3-21F0-4B6D-B207-32D02E0518DC}"/>
              </a:ext>
            </a:extLst>
          </p:cNvPr>
          <p:cNvSpPr>
            <a:spLocks noGrp="1"/>
          </p:cNvSpPr>
          <p:nvPr>
            <p:ph idx="1"/>
          </p:nvPr>
        </p:nvSpPr>
        <p:spPr/>
        <p:txBody>
          <a:bodyPr/>
          <a:lstStyle/>
          <a:p>
            <a:r>
              <a:rPr lang="en-US" dirty="0"/>
              <a:t>This paper also does not present a mix of requirements of ISO 10012, ISO 9001, and ISO/IEC 17025. </a:t>
            </a:r>
          </a:p>
          <a:p>
            <a:r>
              <a:rPr lang="en-US" dirty="0"/>
              <a:t>In contrast, it suggests elements of ISO 10012 that can improve existing ISO/IEC 17025-based management systems in accredited laboratories for testing and calibration.</a:t>
            </a:r>
            <a:endParaRPr lang="bg-BG"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6</a:t>
            </a:fld>
            <a:endParaRPr lang="bg-BG"/>
          </a:p>
        </p:txBody>
      </p:sp>
    </p:spTree>
    <p:extLst>
      <p:ext uri="{BB962C8B-B14F-4D97-AF65-F5344CB8AC3E}">
        <p14:creationId xmlns:p14="http://schemas.microsoft.com/office/powerpoint/2010/main" val="4104342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endParaRPr lang="bg-BG" b="1" dirty="0"/>
          </a:p>
        </p:txBody>
      </p:sp>
      <p:sp>
        <p:nvSpPr>
          <p:cNvPr id="3" name="Content Placeholder 2">
            <a:extLst>
              <a:ext uri="{FF2B5EF4-FFF2-40B4-BE49-F238E27FC236}">
                <a16:creationId xmlns:a16="http://schemas.microsoft.com/office/drawing/2014/main" id="{52B261A3-21F0-4B6D-B207-32D02E0518DC}"/>
              </a:ext>
            </a:extLst>
          </p:cNvPr>
          <p:cNvSpPr>
            <a:spLocks noGrp="1"/>
          </p:cNvSpPr>
          <p:nvPr>
            <p:ph idx="1"/>
          </p:nvPr>
        </p:nvSpPr>
        <p:spPr/>
        <p:txBody>
          <a:bodyPr/>
          <a:lstStyle/>
          <a:p>
            <a:r>
              <a:rPr lang="en-US" dirty="0"/>
              <a:t>A. A clause-by-clause comparison between ISO 10012:2003 and ISO 10012:2026</a:t>
            </a:r>
          </a:p>
          <a:p>
            <a:r>
              <a:rPr lang="en-US" dirty="0"/>
              <a:t>B. Structural comparison between the current editions of ISO 10012, ISO 9001, and ISO/IEC 17025</a:t>
            </a:r>
            <a:endParaRPr lang="bg-BG"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7</a:t>
            </a:fld>
            <a:endParaRPr lang="bg-BG"/>
          </a:p>
        </p:txBody>
      </p:sp>
    </p:spTree>
    <p:extLst>
      <p:ext uri="{BB962C8B-B14F-4D97-AF65-F5344CB8AC3E}">
        <p14:creationId xmlns:p14="http://schemas.microsoft.com/office/powerpoint/2010/main" val="327570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8</a:t>
            </a:fld>
            <a:endParaRPr lang="bg-BG"/>
          </a:p>
        </p:txBody>
      </p:sp>
      <p:pic>
        <p:nvPicPr>
          <p:cNvPr id="7" name="Picture 6">
            <a:hlinkClick r:id="rId2"/>
            <a:extLst>
              <a:ext uri="{FF2B5EF4-FFF2-40B4-BE49-F238E27FC236}">
                <a16:creationId xmlns:a16="http://schemas.microsoft.com/office/drawing/2014/main" id="{943DE7FC-C74C-42CA-AEF7-1ECAEB909304}"/>
              </a:ext>
            </a:extLst>
          </p:cNvPr>
          <p:cNvPicPr>
            <a:picLocks noChangeAspect="1"/>
          </p:cNvPicPr>
          <p:nvPr/>
        </p:nvPicPr>
        <p:blipFill>
          <a:blip r:embed="rId3"/>
          <a:stretch>
            <a:fillRect/>
          </a:stretch>
        </p:blipFill>
        <p:spPr>
          <a:xfrm>
            <a:off x="4412710" y="4417300"/>
            <a:ext cx="3366578" cy="1335332"/>
          </a:xfrm>
          <a:prstGeom prst="rect">
            <a:avLst/>
          </a:prstGeom>
        </p:spPr>
      </p:pic>
      <p:sp>
        <p:nvSpPr>
          <p:cNvPr id="9" name="TextBox 8">
            <a:extLst>
              <a:ext uri="{FF2B5EF4-FFF2-40B4-BE49-F238E27FC236}">
                <a16:creationId xmlns:a16="http://schemas.microsoft.com/office/drawing/2014/main" id="{367DD2CA-D785-47B3-8B31-35EB676B5E8C}"/>
              </a:ext>
            </a:extLst>
          </p:cNvPr>
          <p:cNvSpPr txBox="1"/>
          <p:nvPr/>
        </p:nvSpPr>
        <p:spPr>
          <a:xfrm>
            <a:off x="2489854" y="5752632"/>
            <a:ext cx="7212290" cy="369332"/>
          </a:xfrm>
          <a:prstGeom prst="rect">
            <a:avLst/>
          </a:prstGeom>
          <a:noFill/>
        </p:spPr>
        <p:txBody>
          <a:bodyPr wrap="square">
            <a:spAutoFit/>
          </a:bodyPr>
          <a:lstStyle/>
          <a:p>
            <a:pPr lvl="0"/>
            <a:r>
              <a:rPr lang="en-US" sz="1800" dirty="0">
                <a:latin typeface="Times New Roman" panose="02020603050405020304" pitchFamily="18" charset="0"/>
                <a:cs typeface="Times New Roman" panose="02020603050405020304" pitchFamily="18" charset="0"/>
              </a:rPr>
              <a:t>Annex SL - </a:t>
            </a:r>
            <a:r>
              <a:rPr lang="en-US" sz="1800" dirty="0">
                <a:latin typeface="Times New Roman" panose="02020603050405020304" pitchFamily="18" charset="0"/>
                <a:cs typeface="Times New Roman" panose="02020603050405020304" pitchFamily="18" charset="0"/>
                <a:hlinkClick r:id="rId2"/>
              </a:rPr>
              <a:t>Harmonized text with guidance for MSS writers</a:t>
            </a:r>
            <a:r>
              <a:rPr lang="en-US" sz="1800" dirty="0">
                <a:latin typeface="Times New Roman" panose="02020603050405020304" pitchFamily="18" charset="0"/>
                <a:cs typeface="Times New Roman" panose="02020603050405020304" pitchFamily="18" charset="0"/>
              </a:rPr>
              <a:t> (2026-07-01) </a:t>
            </a:r>
          </a:p>
        </p:txBody>
      </p:sp>
      <p:pic>
        <p:nvPicPr>
          <p:cNvPr id="11" name="Picture 10">
            <a:extLst>
              <a:ext uri="{FF2B5EF4-FFF2-40B4-BE49-F238E27FC236}">
                <a16:creationId xmlns:a16="http://schemas.microsoft.com/office/drawing/2014/main" id="{1C9BF086-27DF-4988-BCE3-DDD787E9641D}"/>
              </a:ext>
            </a:extLst>
          </p:cNvPr>
          <p:cNvPicPr>
            <a:picLocks noChangeAspect="1"/>
          </p:cNvPicPr>
          <p:nvPr/>
        </p:nvPicPr>
        <p:blipFill>
          <a:blip r:embed="rId4"/>
          <a:stretch>
            <a:fillRect/>
          </a:stretch>
        </p:blipFill>
        <p:spPr>
          <a:xfrm>
            <a:off x="2319963" y="2149473"/>
            <a:ext cx="7552074" cy="1691787"/>
          </a:xfrm>
          <a:prstGeom prst="rect">
            <a:avLst/>
          </a:prstGeom>
        </p:spPr>
      </p:pic>
      <p:pic>
        <p:nvPicPr>
          <p:cNvPr id="13" name="Picture 12">
            <a:extLst>
              <a:ext uri="{FF2B5EF4-FFF2-40B4-BE49-F238E27FC236}">
                <a16:creationId xmlns:a16="http://schemas.microsoft.com/office/drawing/2014/main" id="{8E62E613-4C09-46CF-A276-5BE80425A011}"/>
              </a:ext>
            </a:extLst>
          </p:cNvPr>
          <p:cNvPicPr>
            <a:picLocks noChangeAspect="1"/>
          </p:cNvPicPr>
          <p:nvPr/>
        </p:nvPicPr>
        <p:blipFill>
          <a:blip r:embed="rId5"/>
          <a:stretch>
            <a:fillRect/>
          </a:stretch>
        </p:blipFill>
        <p:spPr>
          <a:xfrm>
            <a:off x="2319963" y="1709329"/>
            <a:ext cx="746825" cy="205758"/>
          </a:xfrm>
          <a:prstGeom prst="rect">
            <a:avLst/>
          </a:prstGeom>
        </p:spPr>
      </p:pic>
      <p:sp>
        <p:nvSpPr>
          <p:cNvPr id="15" name="TextBox 14">
            <a:extLst>
              <a:ext uri="{FF2B5EF4-FFF2-40B4-BE49-F238E27FC236}">
                <a16:creationId xmlns:a16="http://schemas.microsoft.com/office/drawing/2014/main" id="{184798B8-38C5-420B-A115-362457939D0E}"/>
              </a:ext>
            </a:extLst>
          </p:cNvPr>
          <p:cNvSpPr txBox="1"/>
          <p:nvPr/>
        </p:nvSpPr>
        <p:spPr>
          <a:xfrm>
            <a:off x="3048785" y="3863302"/>
            <a:ext cx="6094428" cy="369332"/>
          </a:xfrm>
          <a:prstGeom prst="rect">
            <a:avLst/>
          </a:prstGeom>
          <a:noFill/>
        </p:spPr>
        <p:txBody>
          <a:bodyPr wrap="square">
            <a:spAutoFit/>
          </a:bodyPr>
          <a:lstStyle/>
          <a:p>
            <a:pPr algn="ctr"/>
            <a:r>
              <a:rPr lang="bg-BG" dirty="0">
                <a:hlinkClick r:id="rId6"/>
              </a:rPr>
              <a:t>https://www.iso.org/obp/ui/en#iso:std:iso:10012:ed-2:v1:en</a:t>
            </a:r>
            <a:r>
              <a:rPr lang="en-US" dirty="0"/>
              <a:t> </a:t>
            </a:r>
            <a:endParaRPr lang="bg-BG" dirty="0"/>
          </a:p>
        </p:txBody>
      </p:sp>
      <p:sp>
        <p:nvSpPr>
          <p:cNvPr id="16" name="Rectangle: Rounded Corners 15">
            <a:extLst>
              <a:ext uri="{FF2B5EF4-FFF2-40B4-BE49-F238E27FC236}">
                <a16:creationId xmlns:a16="http://schemas.microsoft.com/office/drawing/2014/main" id="{FD832916-8817-44FD-B586-C99FB8696C5E}"/>
              </a:ext>
            </a:extLst>
          </p:cNvPr>
          <p:cNvSpPr/>
          <p:nvPr/>
        </p:nvSpPr>
        <p:spPr>
          <a:xfrm>
            <a:off x="2258997" y="3054286"/>
            <a:ext cx="7554306" cy="791027"/>
          </a:xfrm>
          <a:prstGeom prst="round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bg-BG"/>
          </a:p>
        </p:txBody>
      </p:sp>
    </p:spTree>
    <p:extLst>
      <p:ext uri="{BB962C8B-B14F-4D97-AF65-F5344CB8AC3E}">
        <p14:creationId xmlns:p14="http://schemas.microsoft.com/office/powerpoint/2010/main" val="207325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9</a:t>
            </a:fld>
            <a:endParaRPr lang="bg-BG"/>
          </a:p>
        </p:txBody>
      </p:sp>
      <p:pic>
        <p:nvPicPr>
          <p:cNvPr id="6" name="Picture 5">
            <a:extLst>
              <a:ext uri="{FF2B5EF4-FFF2-40B4-BE49-F238E27FC236}">
                <a16:creationId xmlns:a16="http://schemas.microsoft.com/office/drawing/2014/main" id="{C6655DA1-0C37-4D93-A1E8-EE1CBD99D918}"/>
              </a:ext>
            </a:extLst>
          </p:cNvPr>
          <p:cNvPicPr>
            <a:picLocks noChangeAspect="1"/>
          </p:cNvPicPr>
          <p:nvPr/>
        </p:nvPicPr>
        <p:blipFill>
          <a:blip r:embed="rId2"/>
          <a:stretch>
            <a:fillRect/>
          </a:stretch>
        </p:blipFill>
        <p:spPr>
          <a:xfrm>
            <a:off x="2258997" y="1577179"/>
            <a:ext cx="7674005" cy="3703641"/>
          </a:xfrm>
          <a:prstGeom prst="rect">
            <a:avLst/>
          </a:prstGeom>
        </p:spPr>
      </p:pic>
      <p:sp>
        <p:nvSpPr>
          <p:cNvPr id="7" name="TextBox 6">
            <a:extLst>
              <a:ext uri="{FF2B5EF4-FFF2-40B4-BE49-F238E27FC236}">
                <a16:creationId xmlns:a16="http://schemas.microsoft.com/office/drawing/2014/main" id="{3883E7F8-AD5B-464D-AEE8-30FC55ABCF37}"/>
              </a:ext>
            </a:extLst>
          </p:cNvPr>
          <p:cNvSpPr txBox="1"/>
          <p:nvPr/>
        </p:nvSpPr>
        <p:spPr>
          <a:xfrm>
            <a:off x="3048785" y="5531846"/>
            <a:ext cx="6094428" cy="369332"/>
          </a:xfrm>
          <a:prstGeom prst="rect">
            <a:avLst/>
          </a:prstGeom>
          <a:noFill/>
        </p:spPr>
        <p:txBody>
          <a:bodyPr wrap="square">
            <a:spAutoFit/>
          </a:bodyPr>
          <a:lstStyle/>
          <a:p>
            <a:pPr algn="ctr"/>
            <a:r>
              <a:rPr lang="bg-BG" dirty="0">
                <a:hlinkClick r:id="rId3"/>
              </a:rPr>
              <a:t>https://www.iso.org/obp/ui/en#iso:std:iso:10012:ed-2:v1:en</a:t>
            </a:r>
            <a:r>
              <a:rPr lang="en-US" dirty="0"/>
              <a:t> </a:t>
            </a:r>
            <a:endParaRPr lang="bg-BG" dirty="0"/>
          </a:p>
        </p:txBody>
      </p:sp>
      <p:sp>
        <p:nvSpPr>
          <p:cNvPr id="8" name="Rectangle: Rounded Corners 7">
            <a:extLst>
              <a:ext uri="{FF2B5EF4-FFF2-40B4-BE49-F238E27FC236}">
                <a16:creationId xmlns:a16="http://schemas.microsoft.com/office/drawing/2014/main" id="{341ADD25-D8EE-4967-8E19-7D21D284B927}"/>
              </a:ext>
            </a:extLst>
          </p:cNvPr>
          <p:cNvSpPr/>
          <p:nvPr/>
        </p:nvSpPr>
        <p:spPr>
          <a:xfrm>
            <a:off x="2258997" y="2337847"/>
            <a:ext cx="7554306" cy="409517"/>
          </a:xfrm>
          <a:prstGeom prst="round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bg-BG"/>
          </a:p>
        </p:txBody>
      </p:sp>
      <p:sp>
        <p:nvSpPr>
          <p:cNvPr id="9" name="Rectangle: Rounded Corners 8">
            <a:extLst>
              <a:ext uri="{FF2B5EF4-FFF2-40B4-BE49-F238E27FC236}">
                <a16:creationId xmlns:a16="http://schemas.microsoft.com/office/drawing/2014/main" id="{7E4D2018-B055-4027-8C3F-9B90812A5AE8}"/>
              </a:ext>
            </a:extLst>
          </p:cNvPr>
          <p:cNvSpPr/>
          <p:nvPr/>
        </p:nvSpPr>
        <p:spPr>
          <a:xfrm>
            <a:off x="2238279" y="4234206"/>
            <a:ext cx="7554306" cy="409517"/>
          </a:xfrm>
          <a:prstGeom prst="round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bg-BG"/>
          </a:p>
        </p:txBody>
      </p:sp>
    </p:spTree>
    <p:extLst>
      <p:ext uri="{BB962C8B-B14F-4D97-AF65-F5344CB8AC3E}">
        <p14:creationId xmlns:p14="http://schemas.microsoft.com/office/powerpoint/2010/main" val="1735284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10</a:t>
            </a:fld>
            <a:endParaRPr lang="bg-BG"/>
          </a:p>
        </p:txBody>
      </p:sp>
      <p:pic>
        <p:nvPicPr>
          <p:cNvPr id="6" name="Picture 5">
            <a:extLst>
              <a:ext uri="{FF2B5EF4-FFF2-40B4-BE49-F238E27FC236}">
                <a16:creationId xmlns:a16="http://schemas.microsoft.com/office/drawing/2014/main" id="{BC32065F-B4EE-4239-A68A-352B02173FA1}"/>
              </a:ext>
            </a:extLst>
          </p:cNvPr>
          <p:cNvPicPr>
            <a:picLocks noChangeAspect="1"/>
          </p:cNvPicPr>
          <p:nvPr/>
        </p:nvPicPr>
        <p:blipFill>
          <a:blip r:embed="rId2"/>
          <a:stretch>
            <a:fillRect/>
          </a:stretch>
        </p:blipFill>
        <p:spPr>
          <a:xfrm>
            <a:off x="2239946" y="1672438"/>
            <a:ext cx="7712108" cy="3513124"/>
          </a:xfrm>
          <a:prstGeom prst="rect">
            <a:avLst/>
          </a:prstGeom>
        </p:spPr>
      </p:pic>
      <p:sp>
        <p:nvSpPr>
          <p:cNvPr id="7" name="Rectangle: Rounded Corners 6">
            <a:extLst>
              <a:ext uri="{FF2B5EF4-FFF2-40B4-BE49-F238E27FC236}">
                <a16:creationId xmlns:a16="http://schemas.microsoft.com/office/drawing/2014/main" id="{6DFFD35E-BC9D-49E2-81B2-2F10A8710DB5}"/>
              </a:ext>
            </a:extLst>
          </p:cNvPr>
          <p:cNvSpPr/>
          <p:nvPr/>
        </p:nvSpPr>
        <p:spPr>
          <a:xfrm>
            <a:off x="2258996" y="4308051"/>
            <a:ext cx="7712107" cy="409517"/>
          </a:xfrm>
          <a:prstGeom prst="roundRect">
            <a:avLst/>
          </a:prstGeom>
          <a:noFill/>
          <a:ln w="190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bg-BG"/>
          </a:p>
        </p:txBody>
      </p:sp>
      <p:sp>
        <p:nvSpPr>
          <p:cNvPr id="8" name="TextBox 7">
            <a:extLst>
              <a:ext uri="{FF2B5EF4-FFF2-40B4-BE49-F238E27FC236}">
                <a16:creationId xmlns:a16="http://schemas.microsoft.com/office/drawing/2014/main" id="{9A7AFB35-0A25-4B78-AD44-53F6E9D008AF}"/>
              </a:ext>
            </a:extLst>
          </p:cNvPr>
          <p:cNvSpPr txBox="1"/>
          <p:nvPr/>
        </p:nvSpPr>
        <p:spPr>
          <a:xfrm>
            <a:off x="3048785" y="5531846"/>
            <a:ext cx="6094428" cy="369332"/>
          </a:xfrm>
          <a:prstGeom prst="rect">
            <a:avLst/>
          </a:prstGeom>
          <a:noFill/>
        </p:spPr>
        <p:txBody>
          <a:bodyPr wrap="square">
            <a:spAutoFit/>
          </a:bodyPr>
          <a:lstStyle/>
          <a:p>
            <a:pPr algn="ctr"/>
            <a:r>
              <a:rPr lang="bg-BG" dirty="0">
                <a:hlinkClick r:id="rId3"/>
              </a:rPr>
              <a:t>https://www.iso.org/obp/ui/en#iso:std:iso:10012:ed-2:v1:en</a:t>
            </a:r>
            <a:r>
              <a:rPr lang="en-US" dirty="0"/>
              <a:t> </a:t>
            </a:r>
            <a:endParaRPr lang="bg-BG" dirty="0"/>
          </a:p>
        </p:txBody>
      </p:sp>
    </p:spTree>
    <p:extLst>
      <p:ext uri="{BB962C8B-B14F-4D97-AF65-F5344CB8AC3E}">
        <p14:creationId xmlns:p14="http://schemas.microsoft.com/office/powerpoint/2010/main" val="385399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11</a:t>
            </a:fld>
            <a:endParaRPr lang="bg-BG"/>
          </a:p>
        </p:txBody>
      </p:sp>
      <p:pic>
        <p:nvPicPr>
          <p:cNvPr id="6" name="Picture 5">
            <a:extLst>
              <a:ext uri="{FF2B5EF4-FFF2-40B4-BE49-F238E27FC236}">
                <a16:creationId xmlns:a16="http://schemas.microsoft.com/office/drawing/2014/main" id="{D65F1AD2-CE2D-4A8C-A1E0-E7BDE6675F87}"/>
              </a:ext>
            </a:extLst>
          </p:cNvPr>
          <p:cNvPicPr>
            <a:picLocks noChangeAspect="1"/>
          </p:cNvPicPr>
          <p:nvPr/>
        </p:nvPicPr>
        <p:blipFill>
          <a:blip r:embed="rId2">
            <a:duotone>
              <a:prstClr val="black"/>
              <a:schemeClr val="accent3">
                <a:tint val="45000"/>
                <a:satMod val="400000"/>
              </a:schemeClr>
            </a:duotone>
          </a:blip>
          <a:stretch>
            <a:fillRect/>
          </a:stretch>
        </p:blipFill>
        <p:spPr>
          <a:xfrm>
            <a:off x="2506669" y="1690688"/>
            <a:ext cx="7178662" cy="1767993"/>
          </a:xfrm>
          <a:prstGeom prst="rect">
            <a:avLst/>
          </a:prstGeom>
        </p:spPr>
      </p:pic>
      <p:pic>
        <p:nvPicPr>
          <p:cNvPr id="8" name="Picture 7">
            <a:extLst>
              <a:ext uri="{FF2B5EF4-FFF2-40B4-BE49-F238E27FC236}">
                <a16:creationId xmlns:a16="http://schemas.microsoft.com/office/drawing/2014/main" id="{161988F5-895B-470D-8014-4DE1A4E70D1D}"/>
              </a:ext>
            </a:extLst>
          </p:cNvPr>
          <p:cNvPicPr>
            <a:picLocks noChangeAspect="1"/>
          </p:cNvPicPr>
          <p:nvPr/>
        </p:nvPicPr>
        <p:blipFill>
          <a:blip r:embed="rId3"/>
          <a:stretch>
            <a:fillRect/>
          </a:stretch>
        </p:blipFill>
        <p:spPr>
          <a:xfrm>
            <a:off x="2304721" y="3768269"/>
            <a:ext cx="7582557" cy="1767993"/>
          </a:xfrm>
          <a:prstGeom prst="rect">
            <a:avLst/>
          </a:prstGeom>
        </p:spPr>
      </p:pic>
      <p:sp>
        <p:nvSpPr>
          <p:cNvPr id="9" name="TextBox 8">
            <a:extLst>
              <a:ext uri="{FF2B5EF4-FFF2-40B4-BE49-F238E27FC236}">
                <a16:creationId xmlns:a16="http://schemas.microsoft.com/office/drawing/2014/main" id="{7BEACC51-2D0C-48F9-927A-FB48048461A2}"/>
              </a:ext>
            </a:extLst>
          </p:cNvPr>
          <p:cNvSpPr txBox="1"/>
          <p:nvPr/>
        </p:nvSpPr>
        <p:spPr>
          <a:xfrm>
            <a:off x="3048785" y="5531846"/>
            <a:ext cx="6094428" cy="369332"/>
          </a:xfrm>
          <a:prstGeom prst="rect">
            <a:avLst/>
          </a:prstGeom>
          <a:noFill/>
        </p:spPr>
        <p:txBody>
          <a:bodyPr wrap="square">
            <a:spAutoFit/>
          </a:bodyPr>
          <a:lstStyle/>
          <a:p>
            <a:pPr algn="ctr"/>
            <a:r>
              <a:rPr lang="bg-BG" dirty="0">
                <a:hlinkClick r:id="rId4"/>
              </a:rPr>
              <a:t>https://www.iso.org/obp/ui/en#iso:std:iso:10012:ed-2:v1:en</a:t>
            </a:r>
            <a:r>
              <a:rPr lang="en-US" dirty="0"/>
              <a:t> </a:t>
            </a:r>
            <a:endParaRPr lang="bg-BG" dirty="0"/>
          </a:p>
        </p:txBody>
      </p:sp>
    </p:spTree>
    <p:extLst>
      <p:ext uri="{BB962C8B-B14F-4D97-AF65-F5344CB8AC3E}">
        <p14:creationId xmlns:p14="http://schemas.microsoft.com/office/powerpoint/2010/main" val="3264068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B2B462A-2B22-4EAF-AAA2-685B02DE5D09}"/>
              </a:ext>
            </a:extLst>
          </p:cNvPr>
          <p:cNvPicPr>
            <a:picLocks noChangeAspect="1"/>
          </p:cNvPicPr>
          <p:nvPr/>
        </p:nvPicPr>
        <p:blipFill>
          <a:blip r:embed="rId2"/>
          <a:stretch>
            <a:fillRect/>
          </a:stretch>
        </p:blipFill>
        <p:spPr>
          <a:xfrm>
            <a:off x="2506668" y="4806224"/>
            <a:ext cx="6073666" cy="1051651"/>
          </a:xfrm>
          <a:prstGeom prst="rect">
            <a:avLst/>
          </a:prstGeom>
        </p:spPr>
      </p:pic>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12</a:t>
            </a:fld>
            <a:endParaRPr lang="bg-BG"/>
          </a:p>
        </p:txBody>
      </p:sp>
      <p:sp>
        <p:nvSpPr>
          <p:cNvPr id="6" name="TextBox 5">
            <a:extLst>
              <a:ext uri="{FF2B5EF4-FFF2-40B4-BE49-F238E27FC236}">
                <a16:creationId xmlns:a16="http://schemas.microsoft.com/office/drawing/2014/main" id="{51CD8CAB-1748-4ED7-A388-0F7BC9637550}"/>
              </a:ext>
            </a:extLst>
          </p:cNvPr>
          <p:cNvSpPr txBox="1"/>
          <p:nvPr/>
        </p:nvSpPr>
        <p:spPr>
          <a:xfrm>
            <a:off x="3048785" y="5824077"/>
            <a:ext cx="6094428" cy="369332"/>
          </a:xfrm>
          <a:prstGeom prst="rect">
            <a:avLst/>
          </a:prstGeom>
          <a:noFill/>
        </p:spPr>
        <p:txBody>
          <a:bodyPr wrap="square">
            <a:spAutoFit/>
          </a:bodyPr>
          <a:lstStyle/>
          <a:p>
            <a:pPr algn="ctr"/>
            <a:r>
              <a:rPr lang="bg-BG" dirty="0">
                <a:hlinkClick r:id="rId3"/>
              </a:rPr>
              <a:t>https://www.iso.org/obp/ui/en#iso:std:iso:10012:ed-2:v1:en</a:t>
            </a:r>
            <a:r>
              <a:rPr lang="en-US" dirty="0"/>
              <a:t> </a:t>
            </a:r>
            <a:endParaRPr lang="bg-BG" dirty="0"/>
          </a:p>
        </p:txBody>
      </p:sp>
      <p:pic>
        <p:nvPicPr>
          <p:cNvPr id="7" name="Picture 6">
            <a:extLst>
              <a:ext uri="{FF2B5EF4-FFF2-40B4-BE49-F238E27FC236}">
                <a16:creationId xmlns:a16="http://schemas.microsoft.com/office/drawing/2014/main" id="{C0384B9B-9C20-4A86-BF75-E09E847EA60C}"/>
              </a:ext>
            </a:extLst>
          </p:cNvPr>
          <p:cNvPicPr>
            <a:picLocks noChangeAspect="1"/>
          </p:cNvPicPr>
          <p:nvPr/>
        </p:nvPicPr>
        <p:blipFill>
          <a:blip r:embed="rId4">
            <a:duotone>
              <a:prstClr val="black"/>
              <a:schemeClr val="accent3">
                <a:tint val="45000"/>
                <a:satMod val="400000"/>
              </a:schemeClr>
            </a:duotone>
          </a:blip>
          <a:stretch>
            <a:fillRect/>
          </a:stretch>
        </p:blipFill>
        <p:spPr>
          <a:xfrm>
            <a:off x="2506668" y="1690688"/>
            <a:ext cx="7178662" cy="784928"/>
          </a:xfrm>
          <a:prstGeom prst="rect">
            <a:avLst/>
          </a:prstGeom>
        </p:spPr>
      </p:pic>
      <p:pic>
        <p:nvPicPr>
          <p:cNvPr id="9" name="Picture 8">
            <a:extLst>
              <a:ext uri="{FF2B5EF4-FFF2-40B4-BE49-F238E27FC236}">
                <a16:creationId xmlns:a16="http://schemas.microsoft.com/office/drawing/2014/main" id="{B8DCA50C-7CFE-46E4-A7CA-CEE6A82E8A6F}"/>
              </a:ext>
            </a:extLst>
          </p:cNvPr>
          <p:cNvPicPr>
            <a:picLocks noChangeAspect="1"/>
          </p:cNvPicPr>
          <p:nvPr/>
        </p:nvPicPr>
        <p:blipFill>
          <a:blip r:embed="rId5">
            <a:duotone>
              <a:prstClr val="black"/>
              <a:schemeClr val="accent3">
                <a:tint val="45000"/>
                <a:satMod val="400000"/>
              </a:schemeClr>
            </a:duotone>
          </a:blip>
          <a:stretch>
            <a:fillRect/>
          </a:stretch>
        </p:blipFill>
        <p:spPr>
          <a:xfrm>
            <a:off x="2506668" y="2539712"/>
            <a:ext cx="7178662" cy="701101"/>
          </a:xfrm>
          <a:prstGeom prst="rect">
            <a:avLst/>
          </a:prstGeom>
        </p:spPr>
      </p:pic>
      <p:pic>
        <p:nvPicPr>
          <p:cNvPr id="11" name="Picture 10">
            <a:extLst>
              <a:ext uri="{FF2B5EF4-FFF2-40B4-BE49-F238E27FC236}">
                <a16:creationId xmlns:a16="http://schemas.microsoft.com/office/drawing/2014/main" id="{7FD5D1AF-1991-4EE8-89F4-B069B633CA3A}"/>
              </a:ext>
            </a:extLst>
          </p:cNvPr>
          <p:cNvPicPr>
            <a:picLocks noChangeAspect="1"/>
          </p:cNvPicPr>
          <p:nvPr/>
        </p:nvPicPr>
        <p:blipFill>
          <a:blip r:embed="rId6"/>
          <a:stretch>
            <a:fillRect/>
          </a:stretch>
        </p:blipFill>
        <p:spPr>
          <a:xfrm>
            <a:off x="2506668" y="3349090"/>
            <a:ext cx="6919560" cy="1348857"/>
          </a:xfrm>
          <a:prstGeom prst="rect">
            <a:avLst/>
          </a:prstGeom>
        </p:spPr>
      </p:pic>
    </p:spTree>
    <p:extLst>
      <p:ext uri="{BB962C8B-B14F-4D97-AF65-F5344CB8AC3E}">
        <p14:creationId xmlns:p14="http://schemas.microsoft.com/office/powerpoint/2010/main" val="40097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13</a:t>
            </a:fld>
            <a:endParaRPr lang="bg-BG"/>
          </a:p>
        </p:txBody>
      </p:sp>
      <p:graphicFrame>
        <p:nvGraphicFramePr>
          <p:cNvPr id="9" name="Table 8">
            <a:extLst>
              <a:ext uri="{FF2B5EF4-FFF2-40B4-BE49-F238E27FC236}">
                <a16:creationId xmlns:a16="http://schemas.microsoft.com/office/drawing/2014/main" id="{4F163890-366B-4DA7-876E-3E95FA0AAD3D}"/>
              </a:ext>
            </a:extLst>
          </p:cNvPr>
          <p:cNvGraphicFramePr>
            <a:graphicFrameLocks noGrp="1"/>
          </p:cNvGraphicFramePr>
          <p:nvPr>
            <p:extLst>
              <p:ext uri="{D42A27DB-BD31-4B8C-83A1-F6EECF244321}">
                <p14:modId xmlns:p14="http://schemas.microsoft.com/office/powerpoint/2010/main" val="1139363545"/>
              </p:ext>
            </p:extLst>
          </p:nvPr>
        </p:nvGraphicFramePr>
        <p:xfrm>
          <a:off x="1721962" y="2057400"/>
          <a:ext cx="8748076" cy="2743200"/>
        </p:xfrm>
        <a:graphic>
          <a:graphicData uri="http://schemas.openxmlformats.org/drawingml/2006/table">
            <a:tbl>
              <a:tblPr>
                <a:tableStyleId>{5C22544A-7EE6-4342-B048-85BDC9FD1C3A}</a:tableStyleId>
              </a:tblPr>
              <a:tblGrid>
                <a:gridCol w="4374038">
                  <a:extLst>
                    <a:ext uri="{9D8B030D-6E8A-4147-A177-3AD203B41FA5}">
                      <a16:colId xmlns:a16="http://schemas.microsoft.com/office/drawing/2014/main" val="2554006135"/>
                    </a:ext>
                  </a:extLst>
                </a:gridCol>
                <a:gridCol w="4374038">
                  <a:extLst>
                    <a:ext uri="{9D8B030D-6E8A-4147-A177-3AD203B41FA5}">
                      <a16:colId xmlns:a16="http://schemas.microsoft.com/office/drawing/2014/main" val="2559389794"/>
                    </a:ext>
                  </a:extLst>
                </a:gridCol>
              </a:tblGrid>
              <a:tr h="89869">
                <a:tc gridSpan="2">
                  <a:txBody>
                    <a:bodyPr/>
                    <a:lstStyle/>
                    <a:p>
                      <a:pPr algn="ctr"/>
                      <a:r>
                        <a:rPr lang="en-US" sz="2000" b="1" dirty="0">
                          <a:effectLst/>
                        </a:rPr>
                        <a:t>ISO 10012 clause number and title</a:t>
                      </a:r>
                      <a:endParaRPr lang="bg-BG" sz="2000" b="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bg-BG"/>
                    </a:p>
                  </a:txBody>
                  <a:tcPr/>
                </a:tc>
                <a:extLst>
                  <a:ext uri="{0D108BD9-81ED-4DB2-BD59-A6C34878D82A}">
                    <a16:rowId xmlns:a16="http://schemas.microsoft.com/office/drawing/2014/main" val="107192358"/>
                  </a:ext>
                </a:extLst>
              </a:tr>
              <a:tr h="152400">
                <a:tc>
                  <a:txBody>
                    <a:bodyPr/>
                    <a:lstStyle/>
                    <a:p>
                      <a:pPr algn="ctr"/>
                      <a:r>
                        <a:rPr lang="en-US" sz="2000" b="1" dirty="0">
                          <a:effectLst/>
                        </a:rPr>
                        <a:t>ISO 10012:2003</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b="1" dirty="0">
                          <a:effectLst/>
                        </a:rPr>
                        <a:t>ISO 10012:2026</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5261918"/>
                  </a:ext>
                </a:extLst>
              </a:tr>
              <a:tr h="144145">
                <a:tc>
                  <a:txBody>
                    <a:bodyPr/>
                    <a:lstStyle/>
                    <a:p>
                      <a:pPr algn="l"/>
                      <a:r>
                        <a:rPr lang="en-US" sz="2000" b="1" dirty="0">
                          <a:effectLst/>
                        </a:rPr>
                        <a:t>4 General requirements</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1" dirty="0">
                          <a:effectLst/>
                        </a:rPr>
                        <a:t>4 Context of the organization</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10922807"/>
                  </a:ext>
                </a:extLst>
              </a:tr>
              <a:tr h="144145">
                <a:tc>
                  <a:txBody>
                    <a:bodyPr/>
                    <a:lstStyle/>
                    <a:p>
                      <a:pPr algn="l"/>
                      <a:r>
                        <a:rPr lang="en-US" sz="2000" b="1" dirty="0">
                          <a:effectLst/>
                        </a:rPr>
                        <a:t>5 Management responsibility</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1" dirty="0">
                          <a:effectLst/>
                        </a:rPr>
                        <a:t>5 Leadership</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510038169"/>
                  </a:ext>
                </a:extLst>
              </a:tr>
              <a:tr h="144145">
                <a:tc>
                  <a:txBody>
                    <a:bodyPr/>
                    <a:lstStyle/>
                    <a:p>
                      <a:pPr algn="l"/>
                      <a:r>
                        <a:rPr lang="en-US" sz="2000" dirty="0">
                          <a:effectLst/>
                        </a:rPr>
                        <a:t>5.1 Metrological function</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5.3 Roles, responsibilities and authorities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2339832"/>
                  </a:ext>
                </a:extLst>
              </a:tr>
              <a:tr h="144145">
                <a:tc>
                  <a:txBody>
                    <a:bodyPr/>
                    <a:lstStyle/>
                    <a:p>
                      <a:pPr algn="l"/>
                      <a:r>
                        <a:rPr lang="en-US" sz="2000" dirty="0">
                          <a:effectLst/>
                        </a:rPr>
                        <a:t>5.2 Customer focus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5.4 Customer focus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1959512"/>
                  </a:ext>
                </a:extLst>
              </a:tr>
              <a:tr h="144145">
                <a:tc>
                  <a:txBody>
                    <a:bodyPr/>
                    <a:lstStyle/>
                    <a:p>
                      <a:pPr algn="l"/>
                      <a:r>
                        <a:rPr lang="en-US" sz="2000" dirty="0">
                          <a:effectLst/>
                        </a:rPr>
                        <a:t>5.3 Quality objectives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6.2 Measurement management objectives and planning to achieve them</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36004783"/>
                  </a:ext>
                </a:extLst>
              </a:tr>
              <a:tr h="144145">
                <a:tc>
                  <a:txBody>
                    <a:bodyPr/>
                    <a:lstStyle/>
                    <a:p>
                      <a:pPr algn="l"/>
                      <a:r>
                        <a:rPr lang="en-US" sz="2000" dirty="0">
                          <a:effectLst/>
                        </a:rPr>
                        <a:t>5.4 Management review</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9.3 Management review</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33310349"/>
                  </a:ext>
                </a:extLst>
              </a:tr>
            </a:tbl>
          </a:graphicData>
        </a:graphic>
      </p:graphicFrame>
    </p:spTree>
    <p:extLst>
      <p:ext uri="{BB962C8B-B14F-4D97-AF65-F5344CB8AC3E}">
        <p14:creationId xmlns:p14="http://schemas.microsoft.com/office/powerpoint/2010/main" val="122001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14</a:t>
            </a:fld>
            <a:endParaRPr lang="bg-BG"/>
          </a:p>
        </p:txBody>
      </p:sp>
      <p:graphicFrame>
        <p:nvGraphicFramePr>
          <p:cNvPr id="9" name="Table 8">
            <a:extLst>
              <a:ext uri="{FF2B5EF4-FFF2-40B4-BE49-F238E27FC236}">
                <a16:creationId xmlns:a16="http://schemas.microsoft.com/office/drawing/2014/main" id="{4F163890-366B-4DA7-876E-3E95FA0AAD3D}"/>
              </a:ext>
            </a:extLst>
          </p:cNvPr>
          <p:cNvGraphicFramePr>
            <a:graphicFrameLocks noGrp="1"/>
          </p:cNvGraphicFramePr>
          <p:nvPr>
            <p:extLst>
              <p:ext uri="{D42A27DB-BD31-4B8C-83A1-F6EECF244321}">
                <p14:modId xmlns:p14="http://schemas.microsoft.com/office/powerpoint/2010/main" val="1164343992"/>
              </p:ext>
            </p:extLst>
          </p:nvPr>
        </p:nvGraphicFramePr>
        <p:xfrm>
          <a:off x="838200" y="1616075"/>
          <a:ext cx="10515600" cy="4876800"/>
        </p:xfrm>
        <a:graphic>
          <a:graphicData uri="http://schemas.openxmlformats.org/drawingml/2006/table">
            <a:tbl>
              <a:tblPr>
                <a:tableStyleId>{5C22544A-7EE6-4342-B048-85BDC9FD1C3A}</a:tableStyleId>
              </a:tblPr>
              <a:tblGrid>
                <a:gridCol w="5257800">
                  <a:extLst>
                    <a:ext uri="{9D8B030D-6E8A-4147-A177-3AD203B41FA5}">
                      <a16:colId xmlns:a16="http://schemas.microsoft.com/office/drawing/2014/main" val="2554006135"/>
                    </a:ext>
                  </a:extLst>
                </a:gridCol>
                <a:gridCol w="5257800">
                  <a:extLst>
                    <a:ext uri="{9D8B030D-6E8A-4147-A177-3AD203B41FA5}">
                      <a16:colId xmlns:a16="http://schemas.microsoft.com/office/drawing/2014/main" val="2559389794"/>
                    </a:ext>
                  </a:extLst>
                </a:gridCol>
              </a:tblGrid>
              <a:tr h="89869">
                <a:tc gridSpan="2">
                  <a:txBody>
                    <a:bodyPr/>
                    <a:lstStyle/>
                    <a:p>
                      <a:pPr algn="ctr"/>
                      <a:r>
                        <a:rPr lang="en-US" sz="2000" b="1" dirty="0">
                          <a:effectLst/>
                        </a:rPr>
                        <a:t>ISO 10012 clause number and title</a:t>
                      </a:r>
                      <a:endParaRPr lang="bg-BG" sz="2000" b="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bg-BG"/>
                    </a:p>
                  </a:txBody>
                  <a:tcPr/>
                </a:tc>
                <a:extLst>
                  <a:ext uri="{0D108BD9-81ED-4DB2-BD59-A6C34878D82A}">
                    <a16:rowId xmlns:a16="http://schemas.microsoft.com/office/drawing/2014/main" val="107192358"/>
                  </a:ext>
                </a:extLst>
              </a:tr>
              <a:tr h="152400">
                <a:tc>
                  <a:txBody>
                    <a:bodyPr/>
                    <a:lstStyle/>
                    <a:p>
                      <a:pPr algn="ctr"/>
                      <a:r>
                        <a:rPr lang="en-US" sz="2000" b="1" dirty="0">
                          <a:effectLst/>
                        </a:rPr>
                        <a:t>ISO 10012:2003</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b="1" dirty="0">
                          <a:effectLst/>
                        </a:rPr>
                        <a:t>ISO 10012:2026</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5261918"/>
                  </a:ext>
                </a:extLst>
              </a:tr>
              <a:tr h="144145">
                <a:tc>
                  <a:txBody>
                    <a:bodyPr/>
                    <a:lstStyle/>
                    <a:p>
                      <a:pPr algn="l"/>
                      <a:r>
                        <a:rPr lang="fr-FR" sz="2000" b="1" dirty="0">
                          <a:effectLst/>
                        </a:rPr>
                        <a:t>6 Resource management</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fr-FR" sz="2000" b="1" dirty="0">
                          <a:effectLst/>
                        </a:rPr>
                        <a:t>7 Support</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10922807"/>
                  </a:ext>
                </a:extLst>
              </a:tr>
              <a:tr h="144145">
                <a:tc>
                  <a:txBody>
                    <a:bodyPr/>
                    <a:lstStyle/>
                    <a:p>
                      <a:pPr algn="l"/>
                      <a:r>
                        <a:rPr lang="en-US" sz="2000" dirty="0">
                          <a:effectLst/>
                        </a:rPr>
                        <a:t>6.1 Human resources</a:t>
                      </a:r>
                    </a:p>
                    <a:p>
                      <a:pPr algn="l"/>
                      <a:r>
                        <a:rPr lang="en-US" sz="2000" dirty="0">
                          <a:effectLst/>
                        </a:rPr>
                        <a:t>   6.1.1 Responsibilities of personnel</a:t>
                      </a:r>
                    </a:p>
                    <a:p>
                      <a:pPr algn="l"/>
                      <a:r>
                        <a:rPr lang="en-US" sz="2000" dirty="0">
                          <a:effectLst/>
                        </a:rPr>
                        <a:t>   6.1.2 Competence and training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7.1.2 People</a:t>
                      </a:r>
                    </a:p>
                    <a:p>
                      <a:pPr algn="l"/>
                      <a:r>
                        <a:rPr lang="en-US" sz="2000" dirty="0">
                          <a:effectLst/>
                        </a:rPr>
                        <a:t>5.3 Roles, responsibilities and authorities </a:t>
                      </a:r>
                    </a:p>
                    <a:p>
                      <a:pPr algn="l"/>
                      <a:r>
                        <a:rPr lang="en-US" sz="2000" dirty="0">
                          <a:effectLst/>
                        </a:rPr>
                        <a:t>7.2 Competence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2339832"/>
                  </a:ext>
                </a:extLst>
              </a:tr>
              <a:tr h="144145">
                <a:tc>
                  <a:txBody>
                    <a:bodyPr/>
                    <a:lstStyle/>
                    <a:p>
                      <a:pPr algn="l"/>
                      <a:r>
                        <a:rPr lang="en-US" sz="2000" dirty="0">
                          <a:effectLst/>
                        </a:rPr>
                        <a:t>6.2 Information resources</a:t>
                      </a:r>
                    </a:p>
                    <a:p>
                      <a:pPr algn="l"/>
                      <a:r>
                        <a:rPr lang="en-US" sz="2000" dirty="0">
                          <a:effectLst/>
                        </a:rPr>
                        <a:t>   6.2.1 Procedures</a:t>
                      </a:r>
                    </a:p>
                    <a:p>
                      <a:pPr algn="l"/>
                      <a:r>
                        <a:rPr lang="en-US" sz="2000" dirty="0">
                          <a:effectLst/>
                        </a:rPr>
                        <a:t>   6.2.2 Software</a:t>
                      </a:r>
                    </a:p>
                    <a:p>
                      <a:pPr algn="l"/>
                      <a:r>
                        <a:rPr lang="en-US" sz="2000" dirty="0">
                          <a:effectLst/>
                        </a:rPr>
                        <a:t>   6.2.3 Records</a:t>
                      </a:r>
                    </a:p>
                    <a:p>
                      <a:pPr algn="l"/>
                      <a:r>
                        <a:rPr lang="en-US" sz="2000" dirty="0">
                          <a:effectLst/>
                        </a:rPr>
                        <a:t>   6.2.4 Identification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7.5 Documented information</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1959512"/>
                  </a:ext>
                </a:extLst>
              </a:tr>
              <a:tr h="144145">
                <a:tc>
                  <a:txBody>
                    <a:bodyPr/>
                    <a:lstStyle/>
                    <a:p>
                      <a:pPr algn="l"/>
                      <a:r>
                        <a:rPr lang="en-US" sz="2000" dirty="0">
                          <a:effectLst/>
                        </a:rPr>
                        <a:t>6.3 Material resources</a:t>
                      </a:r>
                    </a:p>
                    <a:p>
                      <a:pPr algn="l"/>
                      <a:r>
                        <a:rPr lang="en-US" sz="2000" dirty="0">
                          <a:effectLst/>
                        </a:rPr>
                        <a:t>   6.3.1 Measuring equipment</a:t>
                      </a:r>
                    </a:p>
                    <a:p>
                      <a:pPr algn="l"/>
                      <a:r>
                        <a:rPr lang="en-US" sz="2000" dirty="0">
                          <a:effectLst/>
                        </a:rPr>
                        <a:t>   6.3.2 Environment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US" sz="2000" dirty="0">
                        <a:effectLst/>
                      </a:endParaRPr>
                    </a:p>
                    <a:p>
                      <a:pPr algn="l"/>
                      <a:r>
                        <a:rPr lang="en-US" sz="2000" dirty="0">
                          <a:effectLst/>
                        </a:rPr>
                        <a:t>7.1.3 Facilities and environmental conditions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36004783"/>
                  </a:ext>
                </a:extLst>
              </a:tr>
              <a:tr h="144145">
                <a:tc>
                  <a:txBody>
                    <a:bodyPr/>
                    <a:lstStyle/>
                    <a:p>
                      <a:pPr algn="l"/>
                      <a:r>
                        <a:rPr lang="en-US" sz="2000" dirty="0">
                          <a:effectLst/>
                        </a:rPr>
                        <a:t>6.4 Outside suppliers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8.4 Control of externally provided measurement processes, products and services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933310349"/>
                  </a:ext>
                </a:extLst>
              </a:tr>
            </a:tbl>
          </a:graphicData>
        </a:graphic>
      </p:graphicFrame>
    </p:spTree>
    <p:extLst>
      <p:ext uri="{BB962C8B-B14F-4D97-AF65-F5344CB8AC3E}">
        <p14:creationId xmlns:p14="http://schemas.microsoft.com/office/powerpoint/2010/main" val="2660850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15</a:t>
            </a:fld>
            <a:endParaRPr lang="bg-BG"/>
          </a:p>
        </p:txBody>
      </p:sp>
      <p:graphicFrame>
        <p:nvGraphicFramePr>
          <p:cNvPr id="9" name="Table 8">
            <a:extLst>
              <a:ext uri="{FF2B5EF4-FFF2-40B4-BE49-F238E27FC236}">
                <a16:creationId xmlns:a16="http://schemas.microsoft.com/office/drawing/2014/main" id="{4F163890-366B-4DA7-876E-3E95FA0AAD3D}"/>
              </a:ext>
            </a:extLst>
          </p:cNvPr>
          <p:cNvGraphicFramePr>
            <a:graphicFrameLocks noGrp="1"/>
          </p:cNvGraphicFramePr>
          <p:nvPr>
            <p:extLst>
              <p:ext uri="{D42A27DB-BD31-4B8C-83A1-F6EECF244321}">
                <p14:modId xmlns:p14="http://schemas.microsoft.com/office/powerpoint/2010/main" val="817863100"/>
              </p:ext>
            </p:extLst>
          </p:nvPr>
        </p:nvGraphicFramePr>
        <p:xfrm>
          <a:off x="307942" y="1690688"/>
          <a:ext cx="11576116" cy="5791200"/>
        </p:xfrm>
        <a:graphic>
          <a:graphicData uri="http://schemas.openxmlformats.org/drawingml/2006/table">
            <a:tbl>
              <a:tblPr>
                <a:tableStyleId>{5C22544A-7EE6-4342-B048-85BDC9FD1C3A}</a:tableStyleId>
              </a:tblPr>
              <a:tblGrid>
                <a:gridCol w="5788058">
                  <a:extLst>
                    <a:ext uri="{9D8B030D-6E8A-4147-A177-3AD203B41FA5}">
                      <a16:colId xmlns:a16="http://schemas.microsoft.com/office/drawing/2014/main" val="2554006135"/>
                    </a:ext>
                  </a:extLst>
                </a:gridCol>
                <a:gridCol w="5788058">
                  <a:extLst>
                    <a:ext uri="{9D8B030D-6E8A-4147-A177-3AD203B41FA5}">
                      <a16:colId xmlns:a16="http://schemas.microsoft.com/office/drawing/2014/main" val="2559389794"/>
                    </a:ext>
                  </a:extLst>
                </a:gridCol>
              </a:tblGrid>
              <a:tr h="89869">
                <a:tc gridSpan="2">
                  <a:txBody>
                    <a:bodyPr/>
                    <a:lstStyle/>
                    <a:p>
                      <a:pPr algn="ctr"/>
                      <a:r>
                        <a:rPr lang="en-US" sz="2000" b="1" dirty="0">
                          <a:effectLst/>
                        </a:rPr>
                        <a:t>ISO 10012 clause number and title</a:t>
                      </a:r>
                      <a:endParaRPr lang="bg-BG" sz="2000" b="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bg-BG"/>
                    </a:p>
                  </a:txBody>
                  <a:tcPr/>
                </a:tc>
                <a:extLst>
                  <a:ext uri="{0D108BD9-81ED-4DB2-BD59-A6C34878D82A}">
                    <a16:rowId xmlns:a16="http://schemas.microsoft.com/office/drawing/2014/main" val="107192358"/>
                  </a:ext>
                </a:extLst>
              </a:tr>
              <a:tr h="152400">
                <a:tc>
                  <a:txBody>
                    <a:bodyPr/>
                    <a:lstStyle/>
                    <a:p>
                      <a:pPr algn="ctr"/>
                      <a:r>
                        <a:rPr lang="en-US" sz="2000" b="1" dirty="0">
                          <a:effectLst/>
                        </a:rPr>
                        <a:t>ISO 10012:2003</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b="1" dirty="0">
                          <a:effectLst/>
                        </a:rPr>
                        <a:t>ISO 10012:2026</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5261918"/>
                  </a:ext>
                </a:extLst>
              </a:tr>
              <a:tr h="144145">
                <a:tc>
                  <a:txBody>
                    <a:bodyPr/>
                    <a:lstStyle/>
                    <a:p>
                      <a:pPr algn="l"/>
                      <a:r>
                        <a:rPr lang="en-US" sz="2000" b="1" dirty="0">
                          <a:effectLst/>
                        </a:rPr>
                        <a:t>7 Metrological confirmation and realization of measurement processes</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1" dirty="0">
                          <a:effectLst/>
                        </a:rPr>
                        <a:t>8 Operation</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10922807"/>
                  </a:ext>
                </a:extLst>
              </a:tr>
              <a:tr h="144145">
                <a:tc>
                  <a:txBody>
                    <a:bodyPr/>
                    <a:lstStyle/>
                    <a:p>
                      <a:pPr algn="l"/>
                      <a:r>
                        <a:rPr lang="en-US" sz="2000" dirty="0">
                          <a:effectLst/>
                          <a:latin typeface="Times New Roman" panose="02020603050405020304" pitchFamily="18" charset="0"/>
                          <a:ea typeface="SimSun" panose="02010600030101010101" pitchFamily="2" charset="-122"/>
                        </a:rPr>
                        <a:t>7.1 Metrological confirmation</a:t>
                      </a:r>
                    </a:p>
                    <a:p>
                      <a:pPr algn="l"/>
                      <a:r>
                        <a:rPr lang="en-US" sz="2000" dirty="0">
                          <a:effectLst/>
                          <a:latin typeface="Times New Roman" panose="02020603050405020304" pitchFamily="18" charset="0"/>
                          <a:ea typeface="SimSun" panose="02010600030101010101" pitchFamily="2" charset="-122"/>
                        </a:rPr>
                        <a:t>   7.1.1 General</a:t>
                      </a:r>
                    </a:p>
                    <a:p>
                      <a:pPr algn="l"/>
                      <a:r>
                        <a:rPr lang="en-US" sz="2000" dirty="0">
                          <a:effectLst/>
                          <a:latin typeface="Times New Roman" panose="02020603050405020304" pitchFamily="18" charset="0"/>
                          <a:ea typeface="SimSun" panose="02010600030101010101" pitchFamily="2" charset="-122"/>
                        </a:rPr>
                        <a:t>   7.1.2 Intervals between metrological confirmation</a:t>
                      </a:r>
                    </a:p>
                    <a:p>
                      <a:pPr algn="l"/>
                      <a:r>
                        <a:rPr lang="en-US" sz="2000" dirty="0">
                          <a:effectLst/>
                          <a:latin typeface="Times New Roman" panose="02020603050405020304" pitchFamily="18" charset="0"/>
                          <a:ea typeface="SimSun" panose="02010600030101010101" pitchFamily="2" charset="-122"/>
                        </a:rPr>
                        <a:t>   7.1.3 Equipment adjustment control</a:t>
                      </a:r>
                    </a:p>
                    <a:p>
                      <a:pPr algn="l"/>
                      <a:r>
                        <a:rPr lang="en-US" sz="2000" dirty="0">
                          <a:effectLst/>
                          <a:latin typeface="Times New Roman" panose="02020603050405020304" pitchFamily="18" charset="0"/>
                          <a:ea typeface="SimSun" panose="02010600030101010101" pitchFamily="2" charset="-122"/>
                        </a:rPr>
                        <a:t>   7.1.4 Records of the metrological confirmation process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noProof="0" dirty="0">
                          <a:effectLst/>
                          <a:latin typeface="Times New Roman" panose="02020603050405020304" pitchFamily="18" charset="0"/>
                          <a:ea typeface="SimSun" panose="02010600030101010101" pitchFamily="2" charset="-122"/>
                        </a:rPr>
                        <a:t>Annex A (informative) Calibration intervals optimization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2339832"/>
                  </a:ext>
                </a:extLst>
              </a:tr>
              <a:tr h="144145">
                <a:tc>
                  <a:txBody>
                    <a:bodyPr/>
                    <a:lstStyle/>
                    <a:p>
                      <a:pPr algn="l"/>
                      <a:r>
                        <a:rPr lang="en-US" sz="2000" dirty="0">
                          <a:effectLst/>
                          <a:latin typeface="Times New Roman" panose="02020603050405020304" pitchFamily="18" charset="0"/>
                          <a:ea typeface="SimSun" panose="02010600030101010101" pitchFamily="2" charset="-122"/>
                        </a:rPr>
                        <a:t>7.2 Measurement process</a:t>
                      </a:r>
                    </a:p>
                    <a:p>
                      <a:pPr algn="l"/>
                      <a:r>
                        <a:rPr lang="en-US" sz="2000" dirty="0">
                          <a:effectLst/>
                          <a:latin typeface="Times New Roman" panose="02020603050405020304" pitchFamily="18" charset="0"/>
                          <a:ea typeface="SimSun" panose="02010600030101010101" pitchFamily="2" charset="-122"/>
                        </a:rPr>
                        <a:t>   7.2.1 General</a:t>
                      </a:r>
                    </a:p>
                    <a:p>
                      <a:pPr algn="l"/>
                      <a:r>
                        <a:rPr lang="en-US" sz="2000" dirty="0">
                          <a:effectLst/>
                          <a:latin typeface="Times New Roman" panose="02020603050405020304" pitchFamily="18" charset="0"/>
                          <a:ea typeface="SimSun" panose="02010600030101010101" pitchFamily="2" charset="-122"/>
                        </a:rPr>
                        <a:t>   7.2.2 Measurement process design</a:t>
                      </a:r>
                    </a:p>
                    <a:p>
                      <a:pPr algn="l"/>
                      <a:r>
                        <a:rPr lang="en-US" sz="2000" dirty="0">
                          <a:effectLst/>
                          <a:latin typeface="Times New Roman" panose="02020603050405020304" pitchFamily="18" charset="0"/>
                          <a:ea typeface="SimSun" panose="02010600030101010101" pitchFamily="2" charset="-122"/>
                        </a:rPr>
                        <a:t>   7.2.3 Realization of the measurement process</a:t>
                      </a:r>
                    </a:p>
                    <a:p>
                      <a:pPr algn="l"/>
                      <a:r>
                        <a:rPr lang="en-US" sz="2000" dirty="0">
                          <a:effectLst/>
                          <a:latin typeface="Times New Roman" panose="02020603050405020304" pitchFamily="18" charset="0"/>
                          <a:ea typeface="SimSun" panose="02010600030101010101" pitchFamily="2" charset="-122"/>
                        </a:rPr>
                        <a:t>   7.2.4 Records of measurement processes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latin typeface="Times New Roman" panose="02020603050405020304" pitchFamily="18" charset="0"/>
                          <a:ea typeface="SimSun" panose="02010600030101010101" pitchFamily="2" charset="-122"/>
                        </a:rPr>
                        <a:t>8.2 Requirements for measurement processes</a:t>
                      </a:r>
                    </a:p>
                    <a:p>
                      <a:pPr algn="l"/>
                      <a:r>
                        <a:rPr lang="en-US" sz="2000" dirty="0">
                          <a:effectLst/>
                          <a:latin typeface="Times New Roman" panose="02020603050405020304" pitchFamily="18" charset="0"/>
                          <a:ea typeface="SimSun" panose="02010600030101010101" pitchFamily="2" charset="-122"/>
                        </a:rPr>
                        <a:t>8.1 Operational planning and control</a:t>
                      </a:r>
                    </a:p>
                    <a:p>
                      <a:pPr algn="l"/>
                      <a:r>
                        <a:rPr lang="en-US" sz="2000" dirty="0">
                          <a:effectLst/>
                          <a:latin typeface="Times New Roman" panose="02020603050405020304" pitchFamily="18" charset="0"/>
                          <a:ea typeface="SimSun" panose="02010600030101010101" pitchFamily="2" charset="-122"/>
                        </a:rPr>
                        <a:t>8.3 Design and development of measurement processes</a:t>
                      </a:r>
                    </a:p>
                    <a:p>
                      <a:pPr algn="l"/>
                      <a:r>
                        <a:rPr lang="en-US" sz="2000" dirty="0">
                          <a:effectLst/>
                          <a:latin typeface="Times New Roman" panose="02020603050405020304" pitchFamily="18" charset="0"/>
                          <a:ea typeface="SimSun" panose="02010600030101010101" pitchFamily="2" charset="-122"/>
                        </a:rPr>
                        <a:t>8.5 Measurement process implementation</a:t>
                      </a:r>
                    </a:p>
                    <a:p>
                      <a:pPr algn="l"/>
                      <a:r>
                        <a:rPr lang="en-US" sz="2000" dirty="0">
                          <a:effectLst/>
                          <a:latin typeface="Times New Roman" panose="02020603050405020304" pitchFamily="18" charset="0"/>
                          <a:ea typeface="SimSun" panose="02010600030101010101" pitchFamily="2" charset="-122"/>
                        </a:rPr>
                        <a:t>7.5 Documented information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1959512"/>
                  </a:ext>
                </a:extLst>
              </a:tr>
              <a:tr h="144145">
                <a:tc>
                  <a:txBody>
                    <a:bodyPr/>
                    <a:lstStyle/>
                    <a:p>
                      <a:pPr algn="l"/>
                      <a:r>
                        <a:rPr lang="en-US" sz="2000" dirty="0">
                          <a:effectLst/>
                          <a:latin typeface="Times New Roman" panose="02020603050405020304" pitchFamily="18" charset="0"/>
                          <a:ea typeface="SimSun" panose="02010600030101010101" pitchFamily="2" charset="-122"/>
                        </a:rPr>
                        <a:t>7.3 Measurement uncertainty and traceability</a:t>
                      </a:r>
                    </a:p>
                    <a:p>
                      <a:pPr algn="l"/>
                      <a:r>
                        <a:rPr lang="en-US" sz="2000" dirty="0">
                          <a:effectLst/>
                          <a:latin typeface="Times New Roman" panose="02020603050405020304" pitchFamily="18" charset="0"/>
                          <a:ea typeface="SimSun" panose="02010600030101010101" pitchFamily="2" charset="-122"/>
                        </a:rPr>
                        <a:t>   7.3.1 Measurement uncertainty</a:t>
                      </a:r>
                    </a:p>
                    <a:p>
                      <a:pPr algn="l"/>
                      <a:endParaRPr lang="en-US" sz="2000" dirty="0">
                        <a:effectLst/>
                        <a:latin typeface="Times New Roman" panose="02020603050405020304" pitchFamily="18" charset="0"/>
                        <a:ea typeface="SimSun" panose="02010600030101010101" pitchFamily="2" charset="-122"/>
                      </a:endParaRPr>
                    </a:p>
                    <a:p>
                      <a:pPr algn="l"/>
                      <a:r>
                        <a:rPr lang="en-US" sz="2000" dirty="0">
                          <a:effectLst/>
                          <a:latin typeface="Times New Roman" panose="02020603050405020304" pitchFamily="18" charset="0"/>
                          <a:ea typeface="SimSun" panose="02010600030101010101" pitchFamily="2" charset="-122"/>
                        </a:rPr>
                        <a:t>   7.3.2 Traceability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US" sz="2000" dirty="0">
                        <a:effectLst/>
                        <a:latin typeface="Times New Roman" panose="02020603050405020304" pitchFamily="18" charset="0"/>
                        <a:ea typeface="SimSun" panose="02010600030101010101" pitchFamily="2" charset="-122"/>
                      </a:endParaRPr>
                    </a:p>
                    <a:p>
                      <a:pPr algn="l"/>
                      <a:r>
                        <a:rPr lang="en-US" sz="2000" dirty="0">
                          <a:effectLst/>
                          <a:latin typeface="Times New Roman" panose="02020603050405020304" pitchFamily="18" charset="0"/>
                          <a:ea typeface="SimSun" panose="02010600030101010101" pitchFamily="2" charset="-122"/>
                        </a:rPr>
                        <a:t>8.3.5.3 Measurement uncertainty</a:t>
                      </a:r>
                    </a:p>
                    <a:p>
                      <a:pPr algn="l"/>
                      <a:r>
                        <a:rPr lang="en-US" sz="2000" dirty="0">
                          <a:effectLst/>
                          <a:latin typeface="Times New Roman" panose="02020603050405020304" pitchFamily="18" charset="0"/>
                          <a:ea typeface="SimSun" panose="02010600030101010101" pitchFamily="2" charset="-122"/>
                        </a:rPr>
                        <a:t>Annex B Measurement uncertainty </a:t>
                      </a:r>
                    </a:p>
                    <a:p>
                      <a:pPr algn="l"/>
                      <a:r>
                        <a:rPr lang="en-US" sz="2000" dirty="0">
                          <a:effectLst/>
                          <a:latin typeface="Times New Roman" panose="02020603050405020304" pitchFamily="18" charset="0"/>
                          <a:ea typeface="SimSun" panose="02010600030101010101" pitchFamily="2" charset="-122"/>
                        </a:rPr>
                        <a:t>8.3.5.4 Metrological traceability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236004783"/>
                  </a:ext>
                </a:extLst>
              </a:tr>
            </a:tbl>
          </a:graphicData>
        </a:graphic>
      </p:graphicFrame>
    </p:spTree>
    <p:extLst>
      <p:ext uri="{BB962C8B-B14F-4D97-AF65-F5344CB8AC3E}">
        <p14:creationId xmlns:p14="http://schemas.microsoft.com/office/powerpoint/2010/main" val="165071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 0 L 0 -0.25 E" pathEditMode="relative" ptsTypes="">
                                      <p:cBhvr>
                                        <p:cTn id="6"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16</a:t>
            </a:fld>
            <a:endParaRPr lang="bg-BG"/>
          </a:p>
        </p:txBody>
      </p:sp>
      <p:graphicFrame>
        <p:nvGraphicFramePr>
          <p:cNvPr id="9" name="Table 8">
            <a:extLst>
              <a:ext uri="{FF2B5EF4-FFF2-40B4-BE49-F238E27FC236}">
                <a16:creationId xmlns:a16="http://schemas.microsoft.com/office/drawing/2014/main" id="{4F163890-366B-4DA7-876E-3E95FA0AAD3D}"/>
              </a:ext>
            </a:extLst>
          </p:cNvPr>
          <p:cNvGraphicFramePr>
            <a:graphicFrameLocks noGrp="1"/>
          </p:cNvGraphicFramePr>
          <p:nvPr>
            <p:extLst>
              <p:ext uri="{D42A27DB-BD31-4B8C-83A1-F6EECF244321}">
                <p14:modId xmlns:p14="http://schemas.microsoft.com/office/powerpoint/2010/main" val="8021158"/>
              </p:ext>
            </p:extLst>
          </p:nvPr>
        </p:nvGraphicFramePr>
        <p:xfrm>
          <a:off x="838200" y="2042319"/>
          <a:ext cx="10515600" cy="3962400"/>
        </p:xfrm>
        <a:graphic>
          <a:graphicData uri="http://schemas.openxmlformats.org/drawingml/2006/table">
            <a:tbl>
              <a:tblPr>
                <a:tableStyleId>{5C22544A-7EE6-4342-B048-85BDC9FD1C3A}</a:tableStyleId>
              </a:tblPr>
              <a:tblGrid>
                <a:gridCol w="5257800">
                  <a:extLst>
                    <a:ext uri="{9D8B030D-6E8A-4147-A177-3AD203B41FA5}">
                      <a16:colId xmlns:a16="http://schemas.microsoft.com/office/drawing/2014/main" val="2554006135"/>
                    </a:ext>
                  </a:extLst>
                </a:gridCol>
                <a:gridCol w="5257800">
                  <a:extLst>
                    <a:ext uri="{9D8B030D-6E8A-4147-A177-3AD203B41FA5}">
                      <a16:colId xmlns:a16="http://schemas.microsoft.com/office/drawing/2014/main" val="2559389794"/>
                    </a:ext>
                  </a:extLst>
                </a:gridCol>
              </a:tblGrid>
              <a:tr h="89869">
                <a:tc gridSpan="2">
                  <a:txBody>
                    <a:bodyPr/>
                    <a:lstStyle/>
                    <a:p>
                      <a:pPr algn="ctr"/>
                      <a:r>
                        <a:rPr lang="en-US" sz="2000" b="1" dirty="0">
                          <a:effectLst/>
                        </a:rPr>
                        <a:t>ISO 10012 clause number and title</a:t>
                      </a:r>
                      <a:endParaRPr lang="bg-BG" sz="2000" b="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bg-BG"/>
                    </a:p>
                  </a:txBody>
                  <a:tcPr/>
                </a:tc>
                <a:extLst>
                  <a:ext uri="{0D108BD9-81ED-4DB2-BD59-A6C34878D82A}">
                    <a16:rowId xmlns:a16="http://schemas.microsoft.com/office/drawing/2014/main" val="107192358"/>
                  </a:ext>
                </a:extLst>
              </a:tr>
              <a:tr h="152400">
                <a:tc>
                  <a:txBody>
                    <a:bodyPr/>
                    <a:lstStyle/>
                    <a:p>
                      <a:pPr algn="ctr"/>
                      <a:r>
                        <a:rPr lang="en-US" sz="2000" b="1" dirty="0">
                          <a:effectLst/>
                        </a:rPr>
                        <a:t>ISO 10012:2003</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b="1" dirty="0">
                          <a:effectLst/>
                        </a:rPr>
                        <a:t>ISO 10012:2026</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5261918"/>
                  </a:ext>
                </a:extLst>
              </a:tr>
              <a:tr h="144145">
                <a:tc>
                  <a:txBody>
                    <a:bodyPr/>
                    <a:lstStyle/>
                    <a:p>
                      <a:pPr algn="l"/>
                      <a:r>
                        <a:rPr lang="en-US" sz="2000" b="1" dirty="0">
                          <a:effectLst/>
                        </a:rPr>
                        <a:t>8 Measurement management system analysis and improvement</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0" noProof="0" dirty="0">
                          <a:effectLst/>
                        </a:rPr>
                        <a:t>9.1.3 Analysis and evaluation</a:t>
                      </a:r>
                      <a:endParaRPr lang="en-US" sz="2000" b="0" noProof="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10922807"/>
                  </a:ext>
                </a:extLst>
              </a:tr>
              <a:tr h="144145">
                <a:tc>
                  <a:txBody>
                    <a:bodyPr/>
                    <a:lstStyle/>
                    <a:p>
                      <a:pPr algn="l"/>
                      <a:r>
                        <a:rPr lang="en-US" sz="2000" dirty="0">
                          <a:effectLst/>
                        </a:rPr>
                        <a:t>8.1 General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9.1 Monitoring, measurement, analysis, and evaluation</a:t>
                      </a:r>
                    </a:p>
                    <a:p>
                      <a:pPr algn="l"/>
                      <a:r>
                        <a:rPr lang="en-US" sz="2000" b="1" dirty="0">
                          <a:effectLst/>
                        </a:rPr>
                        <a:t>10 Improvement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2339832"/>
                  </a:ext>
                </a:extLst>
              </a:tr>
              <a:tr h="144145">
                <a:tc>
                  <a:txBody>
                    <a:bodyPr/>
                    <a:lstStyle/>
                    <a:p>
                      <a:pPr algn="l"/>
                      <a:r>
                        <a:rPr lang="en-US" sz="2000" dirty="0">
                          <a:effectLst/>
                        </a:rPr>
                        <a:t>8.2 Auditing and monitoring</a:t>
                      </a:r>
                    </a:p>
                    <a:p>
                      <a:pPr algn="l"/>
                      <a:r>
                        <a:rPr lang="en-US" sz="2000" dirty="0">
                          <a:effectLst/>
                        </a:rPr>
                        <a:t>   8.2.1 General</a:t>
                      </a:r>
                    </a:p>
                    <a:p>
                      <a:pPr algn="l"/>
                      <a:r>
                        <a:rPr lang="en-US" sz="2000" dirty="0">
                          <a:effectLst/>
                        </a:rPr>
                        <a:t>   8.2.2 Customer satisfaction</a:t>
                      </a:r>
                    </a:p>
                    <a:p>
                      <a:pPr algn="l"/>
                      <a:r>
                        <a:rPr lang="en-US" sz="2000" dirty="0">
                          <a:effectLst/>
                        </a:rPr>
                        <a:t>   8.2.3 Measurement management system audit</a:t>
                      </a:r>
                    </a:p>
                    <a:p>
                      <a:pPr algn="l"/>
                      <a:r>
                        <a:rPr lang="en-US" sz="2000" dirty="0">
                          <a:effectLst/>
                        </a:rPr>
                        <a:t>  8.2.4 Monitoring of the measurement management system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1" dirty="0">
                          <a:effectLst/>
                          <a:latin typeface="+mn-lt"/>
                          <a:ea typeface="SimSun" panose="02010600030101010101" pitchFamily="2" charset="-122"/>
                        </a:rPr>
                        <a:t>9 Performance evaluation</a:t>
                      </a:r>
                    </a:p>
                    <a:p>
                      <a:pPr algn="l"/>
                      <a:r>
                        <a:rPr lang="en-US" sz="2000" dirty="0">
                          <a:effectLst/>
                          <a:latin typeface="+mn-lt"/>
                          <a:ea typeface="SimSun" panose="02010600030101010101" pitchFamily="2" charset="-122"/>
                        </a:rPr>
                        <a:t>   9.1.1 General</a:t>
                      </a:r>
                    </a:p>
                    <a:p>
                      <a:pPr algn="l"/>
                      <a:r>
                        <a:rPr lang="en-US" sz="2000" dirty="0">
                          <a:effectLst/>
                          <a:latin typeface="+mn-lt"/>
                          <a:ea typeface="SimSun" panose="02010600030101010101" pitchFamily="2" charset="-122"/>
                        </a:rPr>
                        <a:t>   9.1.2 Customer satisfaction</a:t>
                      </a:r>
                    </a:p>
                    <a:p>
                      <a:pPr algn="l"/>
                      <a:r>
                        <a:rPr lang="en-US" sz="2000" dirty="0">
                          <a:effectLst/>
                          <a:latin typeface="+mn-lt"/>
                          <a:ea typeface="SimSun" panose="02010600030101010101" pitchFamily="2" charset="-122"/>
                        </a:rPr>
                        <a:t>9.2 Internal audit</a:t>
                      </a:r>
                    </a:p>
                    <a:p>
                      <a:pPr algn="l"/>
                      <a:r>
                        <a:rPr lang="en-US" sz="2000" dirty="0">
                          <a:effectLst/>
                          <a:latin typeface="+mn-lt"/>
                          <a:ea typeface="SimSun" panose="02010600030101010101" pitchFamily="2" charset="-122"/>
                        </a:rPr>
                        <a:t>9.1 Monitoring, measurement, analysis, and evaluation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1959512"/>
                  </a:ext>
                </a:extLst>
              </a:tr>
            </a:tbl>
          </a:graphicData>
        </a:graphic>
      </p:graphicFrame>
    </p:spTree>
    <p:extLst>
      <p:ext uri="{BB962C8B-B14F-4D97-AF65-F5344CB8AC3E}">
        <p14:creationId xmlns:p14="http://schemas.microsoft.com/office/powerpoint/2010/main" val="3885514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a:t>
            </a:r>
            <a:r>
              <a:rPr lang="bg-BG" b="1" dirty="0"/>
              <a:t> – </a:t>
            </a:r>
            <a:br>
              <a:rPr lang="en-US" b="1" dirty="0"/>
            </a:br>
            <a:r>
              <a:rPr lang="en-US" b="1" dirty="0"/>
              <a:t>ISO 10012:2003 vs. ISO 10012:2026</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17</a:t>
            </a:fld>
            <a:endParaRPr lang="bg-BG"/>
          </a:p>
        </p:txBody>
      </p:sp>
      <p:graphicFrame>
        <p:nvGraphicFramePr>
          <p:cNvPr id="9" name="Table 8">
            <a:extLst>
              <a:ext uri="{FF2B5EF4-FFF2-40B4-BE49-F238E27FC236}">
                <a16:creationId xmlns:a16="http://schemas.microsoft.com/office/drawing/2014/main" id="{4F163890-366B-4DA7-876E-3E95FA0AAD3D}"/>
              </a:ext>
            </a:extLst>
          </p:cNvPr>
          <p:cNvGraphicFramePr>
            <a:graphicFrameLocks noGrp="1"/>
          </p:cNvGraphicFramePr>
          <p:nvPr>
            <p:extLst>
              <p:ext uri="{D42A27DB-BD31-4B8C-83A1-F6EECF244321}">
                <p14:modId xmlns:p14="http://schemas.microsoft.com/office/powerpoint/2010/main" val="1249808733"/>
              </p:ext>
            </p:extLst>
          </p:nvPr>
        </p:nvGraphicFramePr>
        <p:xfrm>
          <a:off x="838200" y="1616075"/>
          <a:ext cx="10515600" cy="4876800"/>
        </p:xfrm>
        <a:graphic>
          <a:graphicData uri="http://schemas.openxmlformats.org/drawingml/2006/table">
            <a:tbl>
              <a:tblPr>
                <a:tableStyleId>{5C22544A-7EE6-4342-B048-85BDC9FD1C3A}</a:tableStyleId>
              </a:tblPr>
              <a:tblGrid>
                <a:gridCol w="5257800">
                  <a:extLst>
                    <a:ext uri="{9D8B030D-6E8A-4147-A177-3AD203B41FA5}">
                      <a16:colId xmlns:a16="http://schemas.microsoft.com/office/drawing/2014/main" val="2554006135"/>
                    </a:ext>
                  </a:extLst>
                </a:gridCol>
                <a:gridCol w="5257800">
                  <a:extLst>
                    <a:ext uri="{9D8B030D-6E8A-4147-A177-3AD203B41FA5}">
                      <a16:colId xmlns:a16="http://schemas.microsoft.com/office/drawing/2014/main" val="2559389794"/>
                    </a:ext>
                  </a:extLst>
                </a:gridCol>
              </a:tblGrid>
              <a:tr h="89869">
                <a:tc gridSpan="2">
                  <a:txBody>
                    <a:bodyPr/>
                    <a:lstStyle/>
                    <a:p>
                      <a:pPr algn="ctr"/>
                      <a:r>
                        <a:rPr lang="en-US" sz="2000" b="1" dirty="0">
                          <a:effectLst/>
                        </a:rPr>
                        <a:t>ISO 10012 clause number and title</a:t>
                      </a:r>
                      <a:endParaRPr lang="bg-BG" sz="2000" b="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endParaRPr lang="bg-BG"/>
                    </a:p>
                  </a:txBody>
                  <a:tcPr/>
                </a:tc>
                <a:extLst>
                  <a:ext uri="{0D108BD9-81ED-4DB2-BD59-A6C34878D82A}">
                    <a16:rowId xmlns:a16="http://schemas.microsoft.com/office/drawing/2014/main" val="107192358"/>
                  </a:ext>
                </a:extLst>
              </a:tr>
              <a:tr h="152400">
                <a:tc>
                  <a:txBody>
                    <a:bodyPr/>
                    <a:lstStyle/>
                    <a:p>
                      <a:pPr algn="ctr"/>
                      <a:r>
                        <a:rPr lang="en-US" sz="2000" b="1" dirty="0">
                          <a:effectLst/>
                        </a:rPr>
                        <a:t>ISO 10012:2003</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b="1" dirty="0">
                          <a:effectLst/>
                        </a:rPr>
                        <a:t>ISO 10012:2026</a:t>
                      </a:r>
                      <a:endParaRPr lang="bg-BG" sz="20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5261918"/>
                  </a:ext>
                </a:extLst>
              </a:tr>
              <a:tr h="144145">
                <a:tc>
                  <a:txBody>
                    <a:bodyPr/>
                    <a:lstStyle/>
                    <a:p>
                      <a:pPr algn="l"/>
                      <a:r>
                        <a:rPr lang="en-US" sz="2000" b="1" dirty="0">
                          <a:effectLst/>
                        </a:rPr>
                        <a:t>8 Measurement management system analysis and improvement</a:t>
                      </a:r>
                      <a:endParaRPr lang="bg-BG" sz="2000" b="1"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0" noProof="0" dirty="0">
                          <a:effectLst/>
                        </a:rPr>
                        <a:t>9.1.3 Analysis and evaluation</a:t>
                      </a:r>
                      <a:endParaRPr lang="en-US" sz="2000" b="0" noProof="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210922807"/>
                  </a:ext>
                </a:extLst>
              </a:tr>
              <a:tr h="144145">
                <a:tc>
                  <a:txBody>
                    <a:bodyPr/>
                    <a:lstStyle/>
                    <a:p>
                      <a:pPr algn="l"/>
                      <a:r>
                        <a:rPr lang="en-US" sz="2000" dirty="0">
                          <a:effectLst/>
                        </a:rPr>
                        <a:t>8.3 Control of nonconformities</a:t>
                      </a:r>
                    </a:p>
                    <a:p>
                      <a:pPr algn="l"/>
                      <a:r>
                        <a:rPr lang="en-US" sz="2000" dirty="0">
                          <a:effectLst/>
                        </a:rPr>
                        <a:t>   8.3.1 Nonconforming measurement management systems</a:t>
                      </a:r>
                    </a:p>
                    <a:p>
                      <a:pPr algn="l"/>
                      <a:r>
                        <a:rPr lang="en-US" sz="2000" dirty="0">
                          <a:effectLst/>
                        </a:rPr>
                        <a:t>   8.3.2 Nonconforming measurement processes</a:t>
                      </a:r>
                    </a:p>
                    <a:p>
                      <a:pPr algn="l"/>
                      <a:r>
                        <a:rPr lang="en-US" sz="2000" dirty="0">
                          <a:effectLst/>
                        </a:rPr>
                        <a:t>   8.3.3 Nonconforming measuring equipment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dirty="0">
                          <a:effectLst/>
                        </a:rPr>
                        <a:t>8.7 Control of nonconforming outputs</a:t>
                      </a:r>
                    </a:p>
                    <a:p>
                      <a:pPr algn="l"/>
                      <a:r>
                        <a:rPr lang="en-US" sz="2000" dirty="0">
                          <a:effectLst/>
                        </a:rPr>
                        <a:t>   8.7.1 Handling of nonconforming outputs</a:t>
                      </a:r>
                    </a:p>
                    <a:p>
                      <a:pPr algn="l"/>
                      <a:r>
                        <a:rPr lang="en-US" sz="2000" dirty="0">
                          <a:effectLst/>
                        </a:rPr>
                        <a:t>   8.7.2 Documented information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2339832"/>
                  </a:ext>
                </a:extLst>
              </a:tr>
              <a:tr h="144145">
                <a:tc>
                  <a:txBody>
                    <a:bodyPr/>
                    <a:lstStyle/>
                    <a:p>
                      <a:pPr algn="l"/>
                      <a:r>
                        <a:rPr lang="en-US" sz="2000" dirty="0">
                          <a:effectLst/>
                        </a:rPr>
                        <a:t>8.4 Improvement</a:t>
                      </a:r>
                    </a:p>
                    <a:p>
                      <a:pPr algn="l"/>
                      <a:r>
                        <a:rPr lang="en-US" sz="2000" dirty="0">
                          <a:effectLst/>
                        </a:rPr>
                        <a:t>   8.4.1 General</a:t>
                      </a:r>
                    </a:p>
                    <a:p>
                      <a:pPr algn="l"/>
                      <a:endParaRPr lang="en-US" sz="2000" dirty="0">
                        <a:effectLst/>
                      </a:endParaRPr>
                    </a:p>
                    <a:p>
                      <a:pPr algn="l"/>
                      <a:endParaRPr lang="en-US" sz="2000" dirty="0">
                        <a:effectLst/>
                      </a:endParaRPr>
                    </a:p>
                    <a:p>
                      <a:pPr algn="l"/>
                      <a:r>
                        <a:rPr lang="en-US" sz="2000" dirty="0">
                          <a:effectLst/>
                        </a:rPr>
                        <a:t>8.4.2 Corrective action</a:t>
                      </a:r>
                    </a:p>
                    <a:p>
                      <a:pPr algn="l"/>
                      <a:r>
                        <a:rPr lang="en-US" sz="2000" dirty="0">
                          <a:effectLst/>
                        </a:rPr>
                        <a:t>8.4.3 Preventive action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2000" b="1" dirty="0">
                          <a:effectLst/>
                          <a:latin typeface="+mn-lt"/>
                          <a:ea typeface="SimSun" panose="02010600030101010101" pitchFamily="2" charset="-122"/>
                        </a:rPr>
                        <a:t>10 Improvement</a:t>
                      </a:r>
                    </a:p>
                    <a:p>
                      <a:pPr algn="l"/>
                      <a:r>
                        <a:rPr lang="en-US" sz="2000" dirty="0">
                          <a:effectLst/>
                          <a:latin typeface="+mn-lt"/>
                          <a:ea typeface="SimSun" panose="02010600030101010101" pitchFamily="2" charset="-122"/>
                        </a:rPr>
                        <a:t>10.1.1 Measurement management system improvement</a:t>
                      </a:r>
                    </a:p>
                    <a:p>
                      <a:pPr algn="l"/>
                      <a:r>
                        <a:rPr lang="en-US" sz="2000" dirty="0">
                          <a:effectLst/>
                          <a:latin typeface="+mn-lt"/>
                          <a:ea typeface="SimSun" panose="02010600030101010101" pitchFamily="2" charset="-122"/>
                        </a:rPr>
                        <a:t>10.1.2 Measurement process improvement</a:t>
                      </a:r>
                    </a:p>
                    <a:p>
                      <a:pPr algn="l"/>
                      <a:r>
                        <a:rPr lang="en-US" sz="2000" dirty="0">
                          <a:effectLst/>
                          <a:latin typeface="+mn-lt"/>
                          <a:ea typeface="SimSun" panose="02010600030101010101" pitchFamily="2" charset="-122"/>
                        </a:rPr>
                        <a:t>10.2 Nonconformity and corrective action</a:t>
                      </a:r>
                    </a:p>
                    <a:p>
                      <a:pPr algn="l"/>
                      <a:r>
                        <a:rPr lang="en-US" sz="2000" dirty="0">
                          <a:effectLst/>
                          <a:latin typeface="+mn-lt"/>
                          <a:ea typeface="SimSun" panose="02010600030101010101" pitchFamily="2" charset="-122"/>
                        </a:rPr>
                        <a:t>6.1 Actions to address risks and opportunities</a:t>
                      </a:r>
                    </a:p>
                    <a:p>
                      <a:pPr algn="l"/>
                      <a:r>
                        <a:rPr lang="en-US" sz="2000" dirty="0">
                          <a:effectLst/>
                          <a:latin typeface="+mn-lt"/>
                          <a:ea typeface="SimSun" panose="02010600030101010101" pitchFamily="2" charset="-122"/>
                        </a:rPr>
                        <a:t>Annex C Measurement decision risk and rules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11959512"/>
                  </a:ext>
                </a:extLst>
              </a:tr>
            </a:tbl>
          </a:graphicData>
        </a:graphic>
      </p:graphicFrame>
    </p:spTree>
    <p:extLst>
      <p:ext uri="{BB962C8B-B14F-4D97-AF65-F5344CB8AC3E}">
        <p14:creationId xmlns:p14="http://schemas.microsoft.com/office/powerpoint/2010/main" val="1337787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a:t>
            </a:r>
            <a:r>
              <a:rPr lang="en-US" b="1" dirty="0">
                <a:solidFill>
                  <a:srgbClr val="0070C0"/>
                </a:solidFill>
              </a:rPr>
              <a:t>ISO 9001</a:t>
            </a:r>
            <a:r>
              <a:rPr lang="en-US" b="1" dirty="0"/>
              <a:t>, and ISO/IEC 17025</a:t>
            </a:r>
            <a:endParaRPr lang="bg-BG" b="1"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18</a:t>
            </a:fld>
            <a:endParaRPr lang="bg-BG"/>
          </a:p>
        </p:txBody>
      </p:sp>
      <p:pic>
        <p:nvPicPr>
          <p:cNvPr id="9" name="Picture 8">
            <a:extLst>
              <a:ext uri="{FF2B5EF4-FFF2-40B4-BE49-F238E27FC236}">
                <a16:creationId xmlns:a16="http://schemas.microsoft.com/office/drawing/2014/main" id="{A3569762-53B4-43E6-B387-A33A55F8B5A8}"/>
              </a:ext>
            </a:extLst>
          </p:cNvPr>
          <p:cNvPicPr>
            <a:picLocks noChangeAspect="1"/>
          </p:cNvPicPr>
          <p:nvPr/>
        </p:nvPicPr>
        <p:blipFill>
          <a:blip r:embed="rId2"/>
          <a:stretch>
            <a:fillRect/>
          </a:stretch>
        </p:blipFill>
        <p:spPr>
          <a:xfrm>
            <a:off x="2285593" y="1657310"/>
            <a:ext cx="7620813" cy="5200690"/>
          </a:xfrm>
          <a:prstGeom prst="rect">
            <a:avLst/>
          </a:prstGeom>
        </p:spPr>
      </p:pic>
    </p:spTree>
    <p:extLst>
      <p:ext uri="{BB962C8B-B14F-4D97-AF65-F5344CB8AC3E}">
        <p14:creationId xmlns:p14="http://schemas.microsoft.com/office/powerpoint/2010/main" val="2017320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19</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lstStyle/>
          <a:p>
            <a:pPr marL="0" indent="0">
              <a:buNone/>
            </a:pPr>
            <a:r>
              <a:rPr lang="en-US" dirty="0"/>
              <a:t>ISO/IEC 17025:2017 </a:t>
            </a:r>
            <a:r>
              <a:rPr lang="en-US" b="1" dirty="0"/>
              <a:t>Clause 4 “General requirements”</a:t>
            </a:r>
            <a:r>
              <a:rPr lang="en-US" dirty="0"/>
              <a:t>, including its two subclauses 4.1 “Impartiality” and 4.2 “Confidentiality”, </a:t>
            </a:r>
            <a:r>
              <a:rPr lang="en-US" b="1" dirty="0"/>
              <a:t>has no direct connection to any of the elements of ISO 10012:2026</a:t>
            </a:r>
            <a:r>
              <a:rPr lang="en-US" dirty="0"/>
              <a:t>.</a:t>
            </a:r>
            <a:endParaRPr lang="bg-BG" dirty="0"/>
          </a:p>
        </p:txBody>
      </p:sp>
    </p:spTree>
    <p:extLst>
      <p:ext uri="{BB962C8B-B14F-4D97-AF65-F5344CB8AC3E}">
        <p14:creationId xmlns:p14="http://schemas.microsoft.com/office/powerpoint/2010/main" val="2863974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20</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normAutofit fontScale="77500" lnSpcReduction="20000"/>
          </a:bodyPr>
          <a:lstStyle/>
          <a:p>
            <a:pPr marL="0" indent="0">
              <a:buNone/>
            </a:pPr>
            <a:r>
              <a:rPr lang="en-US" dirty="0"/>
              <a:t>ISO/IEC 17025:2017 </a:t>
            </a:r>
            <a:r>
              <a:rPr lang="en-US" b="1" dirty="0"/>
              <a:t>Clause 5 “Structural requirements” </a:t>
            </a:r>
            <a:r>
              <a:rPr lang="en-US" dirty="0"/>
              <a:t>refers to several ISO 10012:2026 clauses:</a:t>
            </a:r>
          </a:p>
          <a:p>
            <a:r>
              <a:rPr lang="en-US" dirty="0"/>
              <a:t>4.2 “Understanding the needs and expectations of interested parties”;</a:t>
            </a:r>
          </a:p>
          <a:p>
            <a:r>
              <a:rPr lang="en-US" dirty="0"/>
              <a:t>4.3 “Determining the scope of the measurement management system”;</a:t>
            </a:r>
          </a:p>
          <a:p>
            <a:r>
              <a:rPr lang="en-US" dirty="0"/>
              <a:t>4.4 “Measurement management system”;</a:t>
            </a:r>
          </a:p>
          <a:p>
            <a:r>
              <a:rPr lang="en-US" dirty="0"/>
              <a:t>5.3 “Roles, responsibilities and authorities”;</a:t>
            </a:r>
          </a:p>
          <a:p>
            <a:r>
              <a:rPr lang="en-US" dirty="0"/>
              <a:t>7.1.2 “People”</a:t>
            </a:r>
          </a:p>
          <a:p>
            <a:r>
              <a:rPr lang="en-US" dirty="0"/>
              <a:t>7.1.3 “Facilities and environmental conditions”;</a:t>
            </a:r>
          </a:p>
          <a:p>
            <a:r>
              <a:rPr lang="en-US" dirty="0"/>
              <a:t>7.4 “Communication”;</a:t>
            </a:r>
          </a:p>
          <a:p>
            <a:r>
              <a:rPr lang="en-US" dirty="0"/>
              <a:t>7.5 “Documented information”;</a:t>
            </a:r>
          </a:p>
          <a:p>
            <a:r>
              <a:rPr lang="en-US" dirty="0"/>
              <a:t>8.2 “Requirements for measurement processes”;</a:t>
            </a:r>
          </a:p>
          <a:p>
            <a:r>
              <a:rPr lang="en-US" dirty="0"/>
              <a:t>8.4 “Control of externally provided measurement processes, products and services”.</a:t>
            </a:r>
          </a:p>
          <a:p>
            <a:endParaRPr lang="bg-BG" dirty="0"/>
          </a:p>
        </p:txBody>
      </p:sp>
    </p:spTree>
    <p:extLst>
      <p:ext uri="{BB962C8B-B14F-4D97-AF65-F5344CB8AC3E}">
        <p14:creationId xmlns:p14="http://schemas.microsoft.com/office/powerpoint/2010/main" val="969817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21</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normAutofit fontScale="70000" lnSpcReduction="20000"/>
          </a:bodyPr>
          <a:lstStyle/>
          <a:p>
            <a:pPr marL="0" indent="0">
              <a:buNone/>
            </a:pPr>
            <a:r>
              <a:rPr lang="en-US" dirty="0"/>
              <a:t>ISO/IEC 17025:2017 </a:t>
            </a:r>
            <a:r>
              <a:rPr lang="en-US" b="1" dirty="0"/>
              <a:t>Clause 6 “Resource requirements” </a:t>
            </a:r>
            <a:r>
              <a:rPr lang="en-US" dirty="0"/>
              <a:t>has the following elements that also relate to ISO 10012:2026 clauses:</a:t>
            </a:r>
          </a:p>
          <a:p>
            <a:r>
              <a:rPr lang="en-US" dirty="0"/>
              <a:t>6.1 “General”</a:t>
            </a:r>
            <a:r>
              <a:rPr lang="bg-BG" dirty="0"/>
              <a:t>,</a:t>
            </a:r>
            <a:r>
              <a:rPr lang="en-US" dirty="0"/>
              <a:t> which resembles 7.1 “Resources” in ISO 10012:2026;</a:t>
            </a:r>
          </a:p>
          <a:p>
            <a:r>
              <a:rPr lang="en-US" dirty="0"/>
              <a:t>6.2 “Personnel”: mainly related to 7.1.2 “People”, but also refers to requirements in 5.3 “Roles, responsibilities and authorities”, 7.2 “Competence”, 7.4 “Communication”, and 7.5 “Documented information”;</a:t>
            </a:r>
          </a:p>
          <a:p>
            <a:r>
              <a:rPr lang="en-US" dirty="0"/>
              <a:t>6.3 “Facilities and environmental conditions” is very similar to 7.1.3 “Facilities and environmental conditions” in ISO 10012:2026;</a:t>
            </a:r>
          </a:p>
          <a:p>
            <a:r>
              <a:rPr lang="en-US" dirty="0"/>
              <a:t>6.4 “Equipment”: subclause 7.1.4 “Equipment” in ISO 10012:2026 has a substantially smaller number of requirements and is less demanding than its counterpart in ISO/IEC 17025:2017;</a:t>
            </a:r>
          </a:p>
          <a:p>
            <a:r>
              <a:rPr lang="en-US" dirty="0"/>
              <a:t>6.5 “Metrological traceability” is referenced in subclause 8.3.5.4 “Metrological traceability” in ISO 10012:2026;</a:t>
            </a:r>
          </a:p>
          <a:p>
            <a:r>
              <a:rPr lang="en-US" dirty="0"/>
              <a:t>6.6 “Externally provided products and services” is closely related to 8.4 “Control of externally provided measurement processes, products and services” in ISO 10012:2026, but its content is much richer.</a:t>
            </a:r>
          </a:p>
        </p:txBody>
      </p:sp>
    </p:spTree>
    <p:extLst>
      <p:ext uri="{BB962C8B-B14F-4D97-AF65-F5344CB8AC3E}">
        <p14:creationId xmlns:p14="http://schemas.microsoft.com/office/powerpoint/2010/main" val="1636678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22</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noAutofit/>
          </a:bodyPr>
          <a:lstStyle/>
          <a:p>
            <a:pPr marL="0" indent="0">
              <a:buNone/>
            </a:pPr>
            <a:r>
              <a:rPr lang="en-US" sz="2000" dirty="0"/>
              <a:t>ISO/IEC 17025:2017 </a:t>
            </a:r>
            <a:r>
              <a:rPr lang="en-US" sz="2000" b="1" dirty="0"/>
              <a:t>Clause 7 “Process requirements” </a:t>
            </a:r>
            <a:r>
              <a:rPr lang="en-US" sz="2000" dirty="0"/>
              <a:t>unites 11 subclauses directly related to the measurement processes in accredited laboratories. These processes and their relationships to ISO 10012:2026 clauses are:</a:t>
            </a:r>
          </a:p>
          <a:p>
            <a:r>
              <a:rPr lang="en-US" sz="2000" dirty="0"/>
              <a:t>7.1 “Review of requests, tenders and contracts”: related to 8.2.4 “Review of customer requirements for measurement processes”, which is part of 8.2 “Requirements for measurement processes”;</a:t>
            </a:r>
          </a:p>
          <a:p>
            <a:r>
              <a:rPr lang="en-US" sz="2000" dirty="0"/>
              <a:t>7.2 “Selection, verification and validation of methods”: subclauses 8.3.4 “Design and development controls” and 8.5.1 “Control of measurement processes”;</a:t>
            </a:r>
          </a:p>
          <a:p>
            <a:r>
              <a:rPr lang="en-US" sz="2000" dirty="0"/>
              <a:t>7.3 “Sampling”: item 8.5.1.1 c) 6) “the use of statistical sampling in a measurement process for product or service acceptance”. Statistical sampling plans by variables can be established based on the ISO 3951 series of standards, and for sampling by attributes, the ISO 2859 series;</a:t>
            </a:r>
          </a:p>
          <a:p>
            <a:r>
              <a:rPr lang="en-US" sz="2000" dirty="0"/>
              <a:t>7.4 “Handling of test or calibration items”: discussed in 8.3.4 “Design and development controls”;</a:t>
            </a:r>
          </a:p>
          <a:p>
            <a:r>
              <a:rPr lang="en-US" sz="2000" dirty="0"/>
              <a:t>7.5 “Technical records” can be considered as 7.5 “Documented information”;</a:t>
            </a:r>
          </a:p>
          <a:p>
            <a:r>
              <a:rPr lang="en-US" sz="2000" dirty="0"/>
              <a:t>7.6 “Evaluation of measurement uncertainty”: more detailed requirements and guidance are presented in 8.3.5.3 “Measurement uncertainty”;</a:t>
            </a:r>
          </a:p>
        </p:txBody>
      </p:sp>
    </p:spTree>
    <p:extLst>
      <p:ext uri="{BB962C8B-B14F-4D97-AF65-F5344CB8AC3E}">
        <p14:creationId xmlns:p14="http://schemas.microsoft.com/office/powerpoint/2010/main" val="3448568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23</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noAutofit/>
          </a:bodyPr>
          <a:lstStyle/>
          <a:p>
            <a:r>
              <a:rPr lang="en-US" sz="2000" dirty="0"/>
              <a:t>7.7 “Ensuring the validity of results”: the validity of measurement results is mentioned on several occasions in ISO 10012:2026: 5.4 “Customer focus”, 6.1 “Actions to address risks and opportunities”, 7.1.3 “Facilities and environmental conditions”, 7.3 “Awareness”, 7.5 “Documented information”, 8.3 “Design and development of measurement processes”, 8.5.2 “Identification and traceability”, 8.6.2 “Documented information relating to release of results”, and in Annex A “Calibration intervals optimization”;</a:t>
            </a:r>
          </a:p>
          <a:p>
            <a:r>
              <a:rPr lang="en-US" sz="2000" dirty="0"/>
              <a:t>7.8 “Reporting of results” is referred to in 7.5 “Documented information” and 8.5.5 “Measurement process post-delivery activities”;</a:t>
            </a:r>
          </a:p>
          <a:p>
            <a:r>
              <a:rPr lang="en-US" sz="2000" dirty="0"/>
              <a:t>7.9 “Complaints”: can be associated mainly with 9.1.2 “Customer satisfaction”, but also 7.5 “Documented information” and 10.2 “Nonconformity and corrective action”;</a:t>
            </a:r>
          </a:p>
          <a:p>
            <a:r>
              <a:rPr lang="en-US" sz="2000" dirty="0"/>
              <a:t>7.10 “Nonconforming work” can be supported by two clauses in ISO 10012:2026, namely 8.7 “Control of nonconforming outputs” and 10.2 “Nonconformity and corrective action”;</a:t>
            </a:r>
          </a:p>
          <a:p>
            <a:r>
              <a:rPr lang="en-US" sz="2000" dirty="0"/>
              <a:t>7.11 “Control of data and information management”: mainly related to 7.5 “Documented information”, but also mentioned in clauses 8.1 “Operational planning and control”, 8.3 “Design and development of measurement processes”, 8.4 “Control of externally provided measurement processes, products and services” and 8.5 “Measurement process implementation”.</a:t>
            </a:r>
          </a:p>
        </p:txBody>
      </p:sp>
    </p:spTree>
    <p:extLst>
      <p:ext uri="{BB962C8B-B14F-4D97-AF65-F5344CB8AC3E}">
        <p14:creationId xmlns:p14="http://schemas.microsoft.com/office/powerpoint/2010/main" val="3521817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24</a:t>
            </a:fld>
            <a:endParaRPr lang="bg-BG"/>
          </a:p>
        </p:txBody>
      </p:sp>
      <p:sp>
        <p:nvSpPr>
          <p:cNvPr id="10" name="Content Placeholder 2">
            <a:extLst>
              <a:ext uri="{FF2B5EF4-FFF2-40B4-BE49-F238E27FC236}">
                <a16:creationId xmlns:a16="http://schemas.microsoft.com/office/drawing/2014/main" id="{6B9836FF-EAD9-4C2D-8F52-D96551894FC2}"/>
              </a:ext>
            </a:extLst>
          </p:cNvPr>
          <p:cNvSpPr>
            <a:spLocks noGrp="1"/>
          </p:cNvSpPr>
          <p:nvPr>
            <p:ph idx="1"/>
          </p:nvPr>
        </p:nvSpPr>
        <p:spPr>
          <a:xfrm>
            <a:off x="838200" y="1825625"/>
            <a:ext cx="10515600" cy="4351338"/>
          </a:xfrm>
        </p:spPr>
        <p:txBody>
          <a:bodyPr>
            <a:normAutofit fontScale="92500" lnSpcReduction="10000"/>
          </a:bodyPr>
          <a:lstStyle/>
          <a:p>
            <a:r>
              <a:rPr lang="en-US" dirty="0"/>
              <a:t>ISO/IEC 17025:2017 </a:t>
            </a:r>
            <a:r>
              <a:rPr lang="en-US" b="1" dirty="0"/>
              <a:t>Clause 8 “Management system requirements” </a:t>
            </a:r>
            <a:r>
              <a:rPr lang="en-US" dirty="0"/>
              <a:t>and its subclause 8.1 “Options” have a direct linkage to ISO 10012:2026 and its subclause 4.4 “Measurement management system”. “Option A” (item 8.1.2) defines the minimum requirements for a laboratory management system. These are explained in more detail in subclauses 8.2 to 8.9. “Option B” (item 8.1.3) is relevant for laboratories that have already implemented an ISO 9001-based quality management system.</a:t>
            </a:r>
          </a:p>
          <a:p>
            <a:r>
              <a:rPr lang="en-US" dirty="0"/>
              <a:t>The following Table compares ISO/TS 17025:2017 clauses to ISO 10012:2026 clauses and can be considered an analogy to subclause 8.1.3 “Option B” in ISO/IEC 17025:2017 that links ISO 9001 requirements and specifies additional requirements for the management system of an accredited laboratory.</a:t>
            </a:r>
          </a:p>
        </p:txBody>
      </p:sp>
    </p:spTree>
    <p:extLst>
      <p:ext uri="{BB962C8B-B14F-4D97-AF65-F5344CB8AC3E}">
        <p14:creationId xmlns:p14="http://schemas.microsoft.com/office/powerpoint/2010/main" val="1676066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Discussion – </a:t>
            </a:r>
            <a:br>
              <a:rPr lang="en-US" b="1" dirty="0"/>
            </a:br>
            <a:r>
              <a:rPr lang="en-US" b="1" dirty="0">
                <a:solidFill>
                  <a:srgbClr val="0070C0"/>
                </a:solidFill>
              </a:rPr>
              <a:t>ISO 10012</a:t>
            </a:r>
            <a:r>
              <a:rPr lang="en-US" b="1" dirty="0"/>
              <a:t>, ISO 9001, and </a:t>
            </a:r>
            <a:r>
              <a:rPr lang="en-US" b="1" dirty="0">
                <a:solidFill>
                  <a:srgbClr val="0070C0"/>
                </a:solidFill>
              </a:rPr>
              <a:t>ISO/IEC 17025</a:t>
            </a:r>
            <a:endParaRPr lang="bg-BG" b="1" dirty="0">
              <a:solidFill>
                <a:srgbClr val="0070C0"/>
              </a:solidFill>
            </a:endParaRPr>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25</a:t>
            </a:fld>
            <a:endParaRPr lang="bg-BG"/>
          </a:p>
        </p:txBody>
      </p:sp>
      <p:graphicFrame>
        <p:nvGraphicFramePr>
          <p:cNvPr id="7" name="Table 6">
            <a:extLst>
              <a:ext uri="{FF2B5EF4-FFF2-40B4-BE49-F238E27FC236}">
                <a16:creationId xmlns:a16="http://schemas.microsoft.com/office/drawing/2014/main" id="{8E8A3708-D4D9-4AF8-A5CC-16ACBE3DDED1}"/>
              </a:ext>
            </a:extLst>
          </p:cNvPr>
          <p:cNvGraphicFramePr>
            <a:graphicFrameLocks noGrp="1"/>
          </p:cNvGraphicFramePr>
          <p:nvPr>
            <p:extLst>
              <p:ext uri="{D42A27DB-BD31-4B8C-83A1-F6EECF244321}">
                <p14:modId xmlns:p14="http://schemas.microsoft.com/office/powerpoint/2010/main" val="24730953"/>
              </p:ext>
            </p:extLst>
          </p:nvPr>
        </p:nvGraphicFramePr>
        <p:xfrm>
          <a:off x="642200" y="2347119"/>
          <a:ext cx="10907600" cy="3413760"/>
        </p:xfrm>
        <a:graphic>
          <a:graphicData uri="http://schemas.openxmlformats.org/drawingml/2006/table">
            <a:tbl>
              <a:tblPr>
                <a:tableStyleId>{5C22544A-7EE6-4342-B048-85BDC9FD1C3A}</a:tableStyleId>
              </a:tblPr>
              <a:tblGrid>
                <a:gridCol w="5453800">
                  <a:extLst>
                    <a:ext uri="{9D8B030D-6E8A-4147-A177-3AD203B41FA5}">
                      <a16:colId xmlns:a16="http://schemas.microsoft.com/office/drawing/2014/main" val="157353395"/>
                    </a:ext>
                  </a:extLst>
                </a:gridCol>
                <a:gridCol w="5453800">
                  <a:extLst>
                    <a:ext uri="{9D8B030D-6E8A-4147-A177-3AD203B41FA5}">
                      <a16:colId xmlns:a16="http://schemas.microsoft.com/office/drawing/2014/main" val="2546663354"/>
                    </a:ext>
                  </a:extLst>
                </a:gridCol>
              </a:tblGrid>
              <a:tr h="152400">
                <a:tc>
                  <a:txBody>
                    <a:bodyPr/>
                    <a:lstStyle/>
                    <a:p>
                      <a:pPr algn="ctr"/>
                      <a:r>
                        <a:rPr lang="en-US" sz="2400" b="1" dirty="0">
                          <a:effectLst/>
                        </a:rPr>
                        <a:t>ISO/IEC 17025:2017</a:t>
                      </a:r>
                      <a:endParaRPr lang="bg-BG" sz="24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400" b="1" dirty="0">
                          <a:effectLst/>
                        </a:rPr>
                        <a:t>ISO 10012:2026</a:t>
                      </a:r>
                      <a:endParaRPr lang="bg-BG" sz="2400" b="1" i="1"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47745974"/>
                  </a:ext>
                </a:extLst>
              </a:tr>
              <a:tr h="144145">
                <a:tc>
                  <a:txBody>
                    <a:bodyPr/>
                    <a:lstStyle/>
                    <a:p>
                      <a:pPr algn="l"/>
                      <a:r>
                        <a:rPr lang="en-US" sz="2000" dirty="0">
                          <a:effectLst/>
                        </a:rPr>
                        <a:t>8.2 Management system documentation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rowSpan="3">
                  <a:txBody>
                    <a:bodyPr/>
                    <a:lstStyle/>
                    <a:p>
                      <a:pPr algn="l"/>
                      <a:r>
                        <a:rPr lang="en-US" sz="2000" dirty="0">
                          <a:effectLst/>
                        </a:rPr>
                        <a:t>7.5 Documented information</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27590396"/>
                  </a:ext>
                </a:extLst>
              </a:tr>
              <a:tr h="144145">
                <a:tc>
                  <a:txBody>
                    <a:bodyPr/>
                    <a:lstStyle/>
                    <a:p>
                      <a:pPr algn="l"/>
                      <a:r>
                        <a:rPr lang="en-US" sz="2000" dirty="0">
                          <a:effectLst/>
                        </a:rPr>
                        <a:t>8.3 Control of management system documents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endParaRPr lang="bg-BG"/>
                    </a:p>
                  </a:txBody>
                  <a:tcPr/>
                </a:tc>
                <a:extLst>
                  <a:ext uri="{0D108BD9-81ED-4DB2-BD59-A6C34878D82A}">
                    <a16:rowId xmlns:a16="http://schemas.microsoft.com/office/drawing/2014/main" val="2250767871"/>
                  </a:ext>
                </a:extLst>
              </a:tr>
              <a:tr h="144145">
                <a:tc>
                  <a:txBody>
                    <a:bodyPr/>
                    <a:lstStyle/>
                    <a:p>
                      <a:pPr algn="l"/>
                      <a:r>
                        <a:rPr lang="en-US" sz="2000" dirty="0">
                          <a:effectLst/>
                        </a:rPr>
                        <a:t>8.4 Control of records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vMerge="1">
                  <a:txBody>
                    <a:bodyPr/>
                    <a:lstStyle/>
                    <a:p>
                      <a:endParaRPr lang="bg-BG"/>
                    </a:p>
                  </a:txBody>
                  <a:tcPr/>
                </a:tc>
                <a:extLst>
                  <a:ext uri="{0D108BD9-81ED-4DB2-BD59-A6C34878D82A}">
                    <a16:rowId xmlns:a16="http://schemas.microsoft.com/office/drawing/2014/main" val="2282798465"/>
                  </a:ext>
                </a:extLst>
              </a:tr>
              <a:tr h="144145">
                <a:tc>
                  <a:txBody>
                    <a:bodyPr/>
                    <a:lstStyle/>
                    <a:p>
                      <a:pPr algn="l"/>
                      <a:r>
                        <a:rPr lang="en-US" sz="2000" dirty="0">
                          <a:effectLst/>
                        </a:rPr>
                        <a:t>8.5 Actions to address risks and opportunities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2000" dirty="0">
                          <a:effectLst/>
                        </a:rPr>
                        <a:t>6.1 Actions to address risks and opportunities</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7096580"/>
                  </a:ext>
                </a:extLst>
              </a:tr>
              <a:tr h="144145">
                <a:tc>
                  <a:txBody>
                    <a:bodyPr/>
                    <a:lstStyle/>
                    <a:p>
                      <a:pPr algn="l"/>
                      <a:r>
                        <a:rPr lang="en-US" sz="2000" dirty="0">
                          <a:effectLst/>
                        </a:rPr>
                        <a:t>8.6 Improvement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2000" dirty="0">
                          <a:effectLst/>
                        </a:rPr>
                        <a:t>10 Improvement</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38231569"/>
                  </a:ext>
                </a:extLst>
              </a:tr>
              <a:tr h="144145">
                <a:tc>
                  <a:txBody>
                    <a:bodyPr/>
                    <a:lstStyle/>
                    <a:p>
                      <a:pPr algn="l"/>
                      <a:r>
                        <a:rPr lang="en-US" sz="2000" dirty="0">
                          <a:effectLst/>
                        </a:rPr>
                        <a:t>8.7 Corrective actions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2000" dirty="0">
                          <a:effectLst/>
                        </a:rPr>
                        <a:t>10.2 Nonconformity and corrective action</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624663585"/>
                  </a:ext>
                </a:extLst>
              </a:tr>
              <a:tr h="144145">
                <a:tc>
                  <a:txBody>
                    <a:bodyPr/>
                    <a:lstStyle/>
                    <a:p>
                      <a:pPr algn="l"/>
                      <a:r>
                        <a:rPr lang="en-US" sz="2000" dirty="0">
                          <a:effectLst/>
                        </a:rPr>
                        <a:t>8.8 Internal audits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2000" dirty="0">
                          <a:effectLst/>
                        </a:rPr>
                        <a:t>9.2 Internal audit</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807046563"/>
                  </a:ext>
                </a:extLst>
              </a:tr>
              <a:tr h="144145">
                <a:tc>
                  <a:txBody>
                    <a:bodyPr/>
                    <a:lstStyle/>
                    <a:p>
                      <a:pPr algn="l"/>
                      <a:r>
                        <a:rPr lang="en-US" sz="2000" dirty="0">
                          <a:effectLst/>
                        </a:rPr>
                        <a:t>8.9 Management reviews (Option A)</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2000" dirty="0">
                          <a:effectLst/>
                        </a:rPr>
                        <a:t>9.3 Management review</a:t>
                      </a:r>
                      <a:endParaRPr lang="bg-BG" sz="20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657372385"/>
                  </a:ext>
                </a:extLst>
              </a:tr>
            </a:tbl>
          </a:graphicData>
        </a:graphic>
      </p:graphicFrame>
    </p:spTree>
    <p:extLst>
      <p:ext uri="{BB962C8B-B14F-4D97-AF65-F5344CB8AC3E}">
        <p14:creationId xmlns:p14="http://schemas.microsoft.com/office/powerpoint/2010/main" val="2375347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Potential benefits of using ISO 10012 in ISO/IEC 17025 accredited laboratories</a:t>
            </a:r>
            <a:endParaRPr lang="bg-BG" b="1" dirty="0"/>
          </a:p>
        </p:txBody>
      </p:sp>
      <p:sp>
        <p:nvSpPr>
          <p:cNvPr id="3" name="Content Placeholder 2">
            <a:extLst>
              <a:ext uri="{FF2B5EF4-FFF2-40B4-BE49-F238E27FC236}">
                <a16:creationId xmlns:a16="http://schemas.microsoft.com/office/drawing/2014/main" id="{52B261A3-21F0-4B6D-B207-32D02E0518DC}"/>
              </a:ext>
            </a:extLst>
          </p:cNvPr>
          <p:cNvSpPr>
            <a:spLocks noGrp="1"/>
          </p:cNvSpPr>
          <p:nvPr>
            <p:ph idx="1"/>
          </p:nvPr>
        </p:nvSpPr>
        <p:spPr/>
        <p:txBody>
          <a:bodyPr>
            <a:normAutofit fontScale="85000" lnSpcReduction="10000"/>
          </a:bodyPr>
          <a:lstStyle/>
          <a:p>
            <a:r>
              <a:rPr lang="en-US" dirty="0"/>
              <a:t>The </a:t>
            </a:r>
            <a:r>
              <a:rPr lang="en-US" dirty="0">
                <a:hlinkClick r:id="rId2"/>
              </a:rPr>
              <a:t>Laboratory Complex for Measurement, Testing and Calibration (LCMTC)</a:t>
            </a:r>
            <a:r>
              <a:rPr lang="en-US" dirty="0"/>
              <a:t> at the </a:t>
            </a:r>
            <a:r>
              <a:rPr lang="en-US" dirty="0">
                <a:hlinkClick r:id="rId3"/>
              </a:rPr>
              <a:t>Technical University of Gabrovo</a:t>
            </a:r>
            <a:r>
              <a:rPr lang="en-US" dirty="0"/>
              <a:t> is accredited for conformance to the </a:t>
            </a:r>
            <a:r>
              <a:rPr lang="en-US" dirty="0">
                <a:hlinkClick r:id="rId4"/>
              </a:rPr>
              <a:t>ISO/IEC 17025:2017</a:t>
            </a:r>
            <a:r>
              <a:rPr lang="en-US" dirty="0"/>
              <a:t> requirements. </a:t>
            </a:r>
          </a:p>
          <a:p>
            <a:r>
              <a:rPr lang="en-US" dirty="0"/>
              <a:t>Integrating elements of </a:t>
            </a:r>
            <a:r>
              <a:rPr lang="en-US" dirty="0">
                <a:hlinkClick r:id="rId5"/>
              </a:rPr>
              <a:t>ISO 10012:2026</a:t>
            </a:r>
            <a:r>
              <a:rPr lang="en-US" dirty="0"/>
              <a:t> that are not explicitly related to the requirements of </a:t>
            </a:r>
            <a:r>
              <a:rPr lang="en-US" dirty="0">
                <a:hlinkClick r:id="rId4"/>
              </a:rPr>
              <a:t>ISO/IEC 17025:2017</a:t>
            </a:r>
            <a:r>
              <a:rPr lang="en-US" dirty="0"/>
              <a:t>:</a:t>
            </a:r>
          </a:p>
          <a:p>
            <a:pPr marL="895350">
              <a:buFont typeface="Courier New" panose="02070309020205020404" pitchFamily="49" charset="0"/>
              <a:buChar char="o"/>
            </a:pPr>
            <a:r>
              <a:rPr lang="en-US" b="1" dirty="0"/>
              <a:t>7.1.5 “Organizational knowledge”</a:t>
            </a:r>
            <a:r>
              <a:rPr lang="en-US" dirty="0"/>
              <a:t>, and possibly the standard </a:t>
            </a:r>
            <a:r>
              <a:rPr lang="en-US" dirty="0">
                <a:hlinkClick r:id="rId6"/>
              </a:rPr>
              <a:t>ISO 30401 “Knowledge management systems — Requirements”</a:t>
            </a:r>
            <a:r>
              <a:rPr lang="en-US" dirty="0"/>
              <a:t>;</a:t>
            </a:r>
          </a:p>
          <a:p>
            <a:pPr marL="895350">
              <a:buFont typeface="Courier New" panose="02070309020205020404" pitchFamily="49" charset="0"/>
              <a:buChar char="o"/>
            </a:pPr>
            <a:r>
              <a:rPr lang="en-US" b="1" dirty="0"/>
              <a:t>7.3 “Awareness” </a:t>
            </a:r>
            <a:r>
              <a:rPr lang="en-US" dirty="0"/>
              <a:t>along with </a:t>
            </a:r>
            <a:r>
              <a:rPr lang="en-US" dirty="0">
                <a:hlinkClick r:id="rId7"/>
              </a:rPr>
              <a:t>ISO 10018 “Quality management — Guidance for people engagement”</a:t>
            </a:r>
            <a:r>
              <a:rPr lang="en-US" dirty="0"/>
              <a:t>;</a:t>
            </a:r>
          </a:p>
          <a:p>
            <a:pPr marL="895350">
              <a:buFont typeface="Courier New" panose="02070309020205020404" pitchFamily="49" charset="0"/>
              <a:buChar char="o"/>
            </a:pPr>
            <a:r>
              <a:rPr lang="en-US" b="1" dirty="0"/>
              <a:t>8.1.2 “Operational risk management” </a:t>
            </a:r>
            <a:r>
              <a:rPr lang="en-US" dirty="0"/>
              <a:t>and the guidelines of </a:t>
            </a:r>
            <a:r>
              <a:rPr lang="en-US" dirty="0">
                <a:hlinkClick r:id="rId8"/>
              </a:rPr>
              <a:t>ISO 31000</a:t>
            </a:r>
            <a:r>
              <a:rPr lang="en-US" dirty="0"/>
              <a:t>;</a:t>
            </a:r>
          </a:p>
          <a:p>
            <a:pPr marL="895350">
              <a:buFont typeface="Courier New" panose="02070309020205020404" pitchFamily="49" charset="0"/>
              <a:buChar char="o"/>
            </a:pPr>
            <a:r>
              <a:rPr lang="en-US" b="1" dirty="0"/>
              <a:t>10.1 “Continual improvement” </a:t>
            </a:r>
            <a:r>
              <a:rPr lang="en-US" dirty="0"/>
              <a:t>and using the requirements and guidance of the </a:t>
            </a:r>
            <a:r>
              <a:rPr lang="en-US" dirty="0">
                <a:hlinkClick r:id="rId9"/>
              </a:rPr>
              <a:t>ISO 56000 series of standards for innovation management systems</a:t>
            </a:r>
            <a:r>
              <a:rPr lang="en-US" dirty="0"/>
              <a:t>.</a:t>
            </a:r>
          </a:p>
          <a:p>
            <a:endParaRPr lang="en-US" dirty="0"/>
          </a:p>
          <a:p>
            <a:endParaRPr lang="bg-BG"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26</a:t>
            </a:fld>
            <a:endParaRPr lang="bg-BG"/>
          </a:p>
        </p:txBody>
      </p:sp>
    </p:spTree>
    <p:extLst>
      <p:ext uri="{BB962C8B-B14F-4D97-AF65-F5344CB8AC3E}">
        <p14:creationId xmlns:p14="http://schemas.microsoft.com/office/powerpoint/2010/main" val="56640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Conclusions</a:t>
            </a:r>
            <a:endParaRPr lang="bg-BG" b="1" dirty="0"/>
          </a:p>
        </p:txBody>
      </p:sp>
      <p:sp>
        <p:nvSpPr>
          <p:cNvPr id="3" name="Content Placeholder 2">
            <a:extLst>
              <a:ext uri="{FF2B5EF4-FFF2-40B4-BE49-F238E27FC236}">
                <a16:creationId xmlns:a16="http://schemas.microsoft.com/office/drawing/2014/main" id="{52B261A3-21F0-4B6D-B207-32D02E0518DC}"/>
              </a:ext>
            </a:extLst>
          </p:cNvPr>
          <p:cNvSpPr>
            <a:spLocks noGrp="1"/>
          </p:cNvSpPr>
          <p:nvPr>
            <p:ph idx="1"/>
          </p:nvPr>
        </p:nvSpPr>
        <p:spPr/>
        <p:txBody>
          <a:bodyPr/>
          <a:lstStyle/>
          <a:p>
            <a:r>
              <a:rPr lang="en-US" dirty="0"/>
              <a:t>This paper has presented </a:t>
            </a:r>
            <a:r>
              <a:rPr lang="en-US" b="1" dirty="0"/>
              <a:t>a “clause-by-clause” comparison </a:t>
            </a:r>
            <a:r>
              <a:rPr lang="en-US" dirty="0"/>
              <a:t>of the main changes from the </a:t>
            </a:r>
            <a:r>
              <a:rPr lang="en-US" b="1" dirty="0"/>
              <a:t>2003</a:t>
            </a:r>
            <a:r>
              <a:rPr lang="en-US" dirty="0"/>
              <a:t> edition </a:t>
            </a:r>
            <a:r>
              <a:rPr lang="en-US" b="1" dirty="0"/>
              <a:t>of ISO 10012 </a:t>
            </a:r>
            <a:r>
              <a:rPr lang="en-US" dirty="0"/>
              <a:t>that are introduced with its latest release in </a:t>
            </a:r>
            <a:r>
              <a:rPr lang="en-US" b="1" dirty="0"/>
              <a:t>2026</a:t>
            </a:r>
            <a:r>
              <a:rPr lang="en-US" dirty="0"/>
              <a:t>. </a:t>
            </a:r>
          </a:p>
          <a:p>
            <a:r>
              <a:rPr lang="en-US" dirty="0"/>
              <a:t>A benefit for laboratory quality managers is the </a:t>
            </a:r>
            <a:r>
              <a:rPr lang="en-US" b="1" dirty="0"/>
              <a:t>comparison between the clauses ISO 10012, ISO 9001, and ISO/IEC 17025</a:t>
            </a:r>
            <a:r>
              <a:rPr lang="en-US" dirty="0"/>
              <a:t>. This comparison has revealed clauses in ISO 10012 that are not explicitly part of ISO/IEC 17025. </a:t>
            </a:r>
          </a:p>
          <a:p>
            <a:r>
              <a:rPr lang="en-US" dirty="0"/>
              <a:t>Along with other international standards, they can be used for </a:t>
            </a:r>
            <a:r>
              <a:rPr lang="en-US" b="1" dirty="0"/>
              <a:t>enhancing existing management systems of accredited laboratories</a:t>
            </a:r>
            <a:r>
              <a:rPr lang="en-US" dirty="0"/>
              <a:t>.</a:t>
            </a:r>
            <a:endParaRPr lang="bg-BG"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27</a:t>
            </a:fld>
            <a:endParaRPr lang="bg-BG"/>
          </a:p>
        </p:txBody>
      </p:sp>
    </p:spTree>
    <p:extLst>
      <p:ext uri="{BB962C8B-B14F-4D97-AF65-F5344CB8AC3E}">
        <p14:creationId xmlns:p14="http://schemas.microsoft.com/office/powerpoint/2010/main" val="35647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6E6-211A-4898-AFE5-FAB989537AF3}"/>
              </a:ext>
            </a:extLst>
          </p:cNvPr>
          <p:cNvSpPr>
            <a:spLocks noGrp="1"/>
          </p:cNvSpPr>
          <p:nvPr>
            <p:ph type="title"/>
          </p:nvPr>
        </p:nvSpPr>
        <p:spPr/>
        <p:txBody>
          <a:bodyPr/>
          <a:lstStyle/>
          <a:p>
            <a:r>
              <a:rPr lang="en-US" b="1" dirty="0"/>
              <a:t>Acknowledgement</a:t>
            </a:r>
            <a:endParaRPr lang="bg-BG" b="1" dirty="0"/>
          </a:p>
        </p:txBody>
      </p:sp>
      <p:sp>
        <p:nvSpPr>
          <p:cNvPr id="3" name="Content Placeholder 2">
            <a:extLst>
              <a:ext uri="{FF2B5EF4-FFF2-40B4-BE49-F238E27FC236}">
                <a16:creationId xmlns:a16="http://schemas.microsoft.com/office/drawing/2014/main" id="{52B261A3-21F0-4B6D-B207-32D02E0518DC}"/>
              </a:ext>
            </a:extLst>
          </p:cNvPr>
          <p:cNvSpPr>
            <a:spLocks noGrp="1"/>
          </p:cNvSpPr>
          <p:nvPr>
            <p:ph idx="1"/>
          </p:nvPr>
        </p:nvSpPr>
        <p:spPr>
          <a:xfrm>
            <a:off x="838200" y="1690688"/>
            <a:ext cx="10841610" cy="4486275"/>
          </a:xfrm>
        </p:spPr>
        <p:txBody>
          <a:bodyPr/>
          <a:lstStyle/>
          <a:p>
            <a:pPr marL="0" indent="0">
              <a:buNone/>
            </a:pPr>
            <a:r>
              <a:rPr lang="en-US" dirty="0"/>
              <a:t>This research was funded by the European Regional Development Fund within the OP “Research, Innovation and Digitalization </a:t>
            </a:r>
            <a:r>
              <a:rPr lang="en-US" dirty="0" err="1"/>
              <a:t>Programme</a:t>
            </a:r>
            <a:r>
              <a:rPr lang="en-US" dirty="0"/>
              <a:t> for Intelligent Transformation 2021-2027”, Project No. BG16RFPR002-1.014-0006 National Center of Excellence Mechatronics and Clean Technologies.</a:t>
            </a:r>
            <a:endParaRPr lang="bg-BG" dirty="0"/>
          </a:p>
        </p:txBody>
      </p:sp>
      <p:sp>
        <p:nvSpPr>
          <p:cNvPr id="4" name="Footer Placeholder 3">
            <a:extLst>
              <a:ext uri="{FF2B5EF4-FFF2-40B4-BE49-F238E27FC236}">
                <a16:creationId xmlns:a16="http://schemas.microsoft.com/office/drawing/2014/main" id="{EB33C54A-63D2-471B-AB93-13B109ABEF0F}"/>
              </a:ext>
            </a:extLst>
          </p:cNvPr>
          <p:cNvSpPr>
            <a:spLocks noGrp="1"/>
          </p:cNvSpPr>
          <p:nvPr>
            <p:ph type="ftr" sz="quarter" idx="11"/>
          </p:nvPr>
        </p:nvSpPr>
        <p:spPr/>
        <p:txBody>
          <a:bodyPr/>
          <a:lstStyle/>
          <a:p>
            <a:r>
              <a:rPr lang="en-US"/>
              <a:t>Possibilities for the integration of ISO 10012 in an accredited laboratory</a:t>
            </a:r>
            <a:endParaRPr lang="bg-BG"/>
          </a:p>
        </p:txBody>
      </p:sp>
      <p:sp>
        <p:nvSpPr>
          <p:cNvPr id="5" name="Slide Number Placeholder 4">
            <a:extLst>
              <a:ext uri="{FF2B5EF4-FFF2-40B4-BE49-F238E27FC236}">
                <a16:creationId xmlns:a16="http://schemas.microsoft.com/office/drawing/2014/main" id="{A83A00D2-2761-4B43-9FA4-41EF6BC07CBA}"/>
              </a:ext>
            </a:extLst>
          </p:cNvPr>
          <p:cNvSpPr>
            <a:spLocks noGrp="1"/>
          </p:cNvSpPr>
          <p:nvPr>
            <p:ph type="sldNum" sz="quarter" idx="12"/>
          </p:nvPr>
        </p:nvSpPr>
        <p:spPr/>
        <p:txBody>
          <a:bodyPr/>
          <a:lstStyle/>
          <a:p>
            <a:fld id="{45F1FDF7-FF02-46B4-BDEA-78526EE6B8B8}" type="slidenum">
              <a:rPr lang="bg-BG" smtClean="0"/>
              <a:t>28</a:t>
            </a:fld>
            <a:endParaRPr lang="bg-BG"/>
          </a:p>
        </p:txBody>
      </p:sp>
      <p:pic>
        <p:nvPicPr>
          <p:cNvPr id="2050" name="Picture 2">
            <a:hlinkClick r:id="rId2"/>
            <a:extLst>
              <a:ext uri="{FF2B5EF4-FFF2-40B4-BE49-F238E27FC236}">
                <a16:creationId xmlns:a16="http://schemas.microsoft.com/office/drawing/2014/main" id="{476936F2-4647-4272-B4CF-1500485166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52813"/>
            <a:ext cx="12192000" cy="2859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392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90D43-0649-4ABC-AA43-E73862A95050}"/>
              </a:ext>
            </a:extLst>
          </p:cNvPr>
          <p:cNvSpPr>
            <a:spLocks noGrp="1"/>
          </p:cNvSpPr>
          <p:nvPr>
            <p:ph type="title"/>
          </p:nvPr>
        </p:nvSpPr>
        <p:spPr/>
        <p:txBody>
          <a:bodyPr/>
          <a:lstStyle/>
          <a:p>
            <a:r>
              <a:rPr lang="en-US" b="1" dirty="0"/>
              <a:t>Thank you for your attention!</a:t>
            </a:r>
            <a:endParaRPr lang="bg-BG" b="1" dirty="0"/>
          </a:p>
        </p:txBody>
      </p:sp>
      <p:sp>
        <p:nvSpPr>
          <p:cNvPr id="3" name="Text Placeholder 2">
            <a:extLst>
              <a:ext uri="{FF2B5EF4-FFF2-40B4-BE49-F238E27FC236}">
                <a16:creationId xmlns:a16="http://schemas.microsoft.com/office/drawing/2014/main" id="{940B8AE7-A535-44B5-BAE3-571D96E50344}"/>
              </a:ext>
            </a:extLst>
          </p:cNvPr>
          <p:cNvSpPr>
            <a:spLocks noGrp="1"/>
          </p:cNvSpPr>
          <p:nvPr>
            <p:ph type="body" idx="1"/>
          </p:nvPr>
        </p:nvSpPr>
        <p:spPr/>
        <p:txBody>
          <a:bodyPr>
            <a:normAutofit lnSpcReduction="10000"/>
          </a:bodyPr>
          <a:lstStyle/>
          <a:p>
            <a:r>
              <a:rPr lang="en-US" dirty="0"/>
              <a:t>Assoc. Prof. Tzvetelin Gueorguiev, PhD</a:t>
            </a:r>
          </a:p>
          <a:p>
            <a:r>
              <a:rPr lang="es-ES_tradnl" dirty="0">
                <a:hlinkClick r:id="rId2"/>
              </a:rPr>
              <a:t>tz.georgiev@tugab.bg</a:t>
            </a:r>
            <a:r>
              <a:rPr lang="es-ES_tradnl" dirty="0"/>
              <a:t> </a:t>
            </a:r>
            <a:endParaRPr lang="bg-BG" dirty="0"/>
          </a:p>
        </p:txBody>
      </p:sp>
      <p:sp>
        <p:nvSpPr>
          <p:cNvPr id="5" name="Text Placeholder 4">
            <a:extLst>
              <a:ext uri="{FF2B5EF4-FFF2-40B4-BE49-F238E27FC236}">
                <a16:creationId xmlns:a16="http://schemas.microsoft.com/office/drawing/2014/main" id="{C857CC60-8F41-4BBB-9F3C-CF4F258D45C9}"/>
              </a:ext>
            </a:extLst>
          </p:cNvPr>
          <p:cNvSpPr>
            <a:spLocks noGrp="1"/>
          </p:cNvSpPr>
          <p:nvPr>
            <p:ph type="body" sz="quarter" idx="3"/>
          </p:nvPr>
        </p:nvSpPr>
        <p:spPr/>
        <p:txBody>
          <a:bodyPr>
            <a:normAutofit lnSpcReduction="10000"/>
          </a:bodyPr>
          <a:lstStyle/>
          <a:p>
            <a:r>
              <a:rPr lang="en-US" dirty="0"/>
              <a:t>Assoc. Prof. </a:t>
            </a:r>
            <a:r>
              <a:rPr lang="es-ES_tradnl" dirty="0" err="1"/>
              <a:t>Tsanko</a:t>
            </a:r>
            <a:r>
              <a:rPr lang="es-ES_tradnl" dirty="0"/>
              <a:t> </a:t>
            </a:r>
            <a:r>
              <a:rPr lang="es-ES_tradnl" dirty="0" err="1"/>
              <a:t>Karadzhov</a:t>
            </a:r>
            <a:r>
              <a:rPr lang="es-ES_tradnl" dirty="0"/>
              <a:t>, PhD</a:t>
            </a:r>
          </a:p>
          <a:p>
            <a:r>
              <a:rPr lang="es-ES_tradnl" dirty="0">
                <a:hlinkClick r:id="rId3"/>
              </a:rPr>
              <a:t>karadjov@tugab.bg</a:t>
            </a:r>
            <a:r>
              <a:rPr lang="es-ES_tradnl" dirty="0"/>
              <a:t> </a:t>
            </a:r>
            <a:endParaRPr lang="bg-BG" dirty="0"/>
          </a:p>
        </p:txBody>
      </p:sp>
      <p:sp>
        <p:nvSpPr>
          <p:cNvPr id="7" name="Footer Placeholder 6">
            <a:extLst>
              <a:ext uri="{FF2B5EF4-FFF2-40B4-BE49-F238E27FC236}">
                <a16:creationId xmlns:a16="http://schemas.microsoft.com/office/drawing/2014/main" id="{649EF2C6-4773-4D78-AE0A-9AC90D3B0A27}"/>
              </a:ext>
            </a:extLst>
          </p:cNvPr>
          <p:cNvSpPr>
            <a:spLocks noGrp="1"/>
          </p:cNvSpPr>
          <p:nvPr>
            <p:ph type="ftr" sz="quarter" idx="11"/>
          </p:nvPr>
        </p:nvSpPr>
        <p:spPr/>
        <p:txBody>
          <a:bodyPr/>
          <a:lstStyle/>
          <a:p>
            <a:r>
              <a:rPr lang="en-US"/>
              <a:t>Possibilities for the integration of ISO 10012 in an accredited laboratory</a:t>
            </a:r>
            <a:endParaRPr lang="bg-BG" dirty="0"/>
          </a:p>
        </p:txBody>
      </p:sp>
      <p:sp>
        <p:nvSpPr>
          <p:cNvPr id="8" name="Slide Number Placeholder 7">
            <a:extLst>
              <a:ext uri="{FF2B5EF4-FFF2-40B4-BE49-F238E27FC236}">
                <a16:creationId xmlns:a16="http://schemas.microsoft.com/office/drawing/2014/main" id="{5E64471A-65FF-40AA-8EC3-F500D17AB296}"/>
              </a:ext>
            </a:extLst>
          </p:cNvPr>
          <p:cNvSpPr>
            <a:spLocks noGrp="1"/>
          </p:cNvSpPr>
          <p:nvPr>
            <p:ph type="sldNum" sz="quarter" idx="12"/>
          </p:nvPr>
        </p:nvSpPr>
        <p:spPr/>
        <p:txBody>
          <a:bodyPr/>
          <a:lstStyle/>
          <a:p>
            <a:fld id="{4B5A7D61-C9D0-436B-A2E6-4217A95E6589}" type="slidenum">
              <a:rPr lang="bg-BG" smtClean="0"/>
              <a:t>29</a:t>
            </a:fld>
            <a:endParaRPr lang="bg-BG"/>
          </a:p>
        </p:txBody>
      </p:sp>
      <p:pic>
        <p:nvPicPr>
          <p:cNvPr id="3074" name="Picture 2">
            <a:extLst>
              <a:ext uri="{FF2B5EF4-FFF2-40B4-BE49-F238E27FC236}">
                <a16:creationId xmlns:a16="http://schemas.microsoft.com/office/drawing/2014/main" id="{37933C2F-2AC4-47E5-A075-4E5AAABEB56E}"/>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7387985" y="2505075"/>
            <a:ext cx="2751617" cy="368458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E8B8E7E-F083-4947-A5E5-0592EE951A11}"/>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1985786" y="2505075"/>
            <a:ext cx="2865790" cy="36845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0314D38-4B86-41F9-BB67-8C7996BA3F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22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anim calcmode="lin" valueType="num">
                                      <p:cBhvr additive="base">
                                        <p:cTn id="15" dur="500" fill="hold"/>
                                        <p:tgtEl>
                                          <p:spTgt spid="3076"/>
                                        </p:tgtEl>
                                        <p:attrNameLst>
                                          <p:attrName>ppt_x</p:attrName>
                                        </p:attrNameLst>
                                      </p:cBhvr>
                                      <p:tavLst>
                                        <p:tav tm="0">
                                          <p:val>
                                            <p:strVal val="#ppt_x"/>
                                          </p:val>
                                        </p:tav>
                                        <p:tav tm="100000">
                                          <p:val>
                                            <p:strVal val="#ppt_x"/>
                                          </p:val>
                                        </p:tav>
                                      </p:tavLst>
                                    </p:anim>
                                    <p:anim calcmode="lin" valueType="num">
                                      <p:cBhvr additive="base">
                                        <p:cTn id="16" dur="500" fill="hold"/>
                                        <p:tgtEl>
                                          <p:spTgt spid="307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 calcmode="lin" valueType="num">
                                      <p:cBhvr additive="base">
                                        <p:cTn id="1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074"/>
                                        </p:tgtEl>
                                        <p:attrNameLst>
                                          <p:attrName>style.visibility</p:attrName>
                                        </p:attrNameLst>
                                      </p:cBhvr>
                                      <p:to>
                                        <p:strVal val="visible"/>
                                      </p:to>
                                    </p:set>
                                    <p:anim calcmode="lin" valueType="num">
                                      <p:cBhvr additive="base">
                                        <p:cTn id="27" dur="500" fill="hold"/>
                                        <p:tgtEl>
                                          <p:spTgt spid="3074"/>
                                        </p:tgtEl>
                                        <p:attrNameLst>
                                          <p:attrName>ppt_x</p:attrName>
                                        </p:attrNameLst>
                                      </p:cBhvr>
                                      <p:tavLst>
                                        <p:tav tm="0">
                                          <p:val>
                                            <p:strVal val="#ppt_x"/>
                                          </p:val>
                                        </p:tav>
                                        <p:tav tm="100000">
                                          <p:val>
                                            <p:strVal val="#ppt_x"/>
                                          </p:val>
                                        </p:tav>
                                      </p:tavLst>
                                    </p:anim>
                                    <p:anim calcmode="lin" valueType="num">
                                      <p:cBhvr additive="base">
                                        <p:cTn id="2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2565</Words>
  <Application>Microsoft Office PowerPoint</Application>
  <PresentationFormat>Widescreen</PresentationFormat>
  <Paragraphs>283</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Courier New</vt:lpstr>
      <vt:lpstr>Times New Roman</vt:lpstr>
      <vt:lpstr>Office Theme</vt:lpstr>
      <vt:lpstr>Possibilities for the integration of ISO 10012 in an accredited laboratory</vt:lpstr>
      <vt:lpstr>Introduction</vt:lpstr>
      <vt:lpstr>PowerPoint Presentation</vt:lpstr>
      <vt:lpstr>PowerPoint Presentation</vt:lpstr>
      <vt:lpstr>PowerPoint Presentation</vt:lpstr>
      <vt:lpstr>Introduction</vt:lpstr>
      <vt:lpstr>Discussion</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10012:2003 vs. ISO 10012:2026</vt:lpstr>
      <vt:lpstr>Discussion –  ISO 10012, ISO 9001, and ISO/IEC 17025</vt:lpstr>
      <vt:lpstr>Discussion –  ISO 10012, ISO 9001, and ISO/IEC 17025</vt:lpstr>
      <vt:lpstr>Discussion –  ISO 10012, ISO 9001, and ISO/IEC 17025</vt:lpstr>
      <vt:lpstr>Discussion –  ISO 10012, ISO 9001, and ISO/IEC 17025</vt:lpstr>
      <vt:lpstr>Discussion –  ISO 10012, ISO 9001, and ISO/IEC 17025</vt:lpstr>
      <vt:lpstr>Discussion –  ISO 10012, ISO 9001, and ISO/IEC 17025</vt:lpstr>
      <vt:lpstr>Discussion –  ISO 10012, ISO 9001, and ISO/IEC 17025</vt:lpstr>
      <vt:lpstr>Discussion –  ISO 10012, ISO 9001, and ISO/IEC 17025</vt:lpstr>
      <vt:lpstr>Potential benefits of using ISO 10012 in ISO/IEC 17025 accredited laboratories</vt:lpstr>
      <vt:lpstr>Conclusions</vt:lpstr>
      <vt:lpstr>Acknowledgement</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Possibilities for the integration of ISO 10012 in an accredited laboratory</dc:title>
  <dc:creator>Tzvetelin</dc:creator>
  <cp:lastModifiedBy>Filip Filipov</cp:lastModifiedBy>
  <cp:revision>50</cp:revision>
  <dcterms:created xsi:type="dcterms:W3CDTF">2026-09-03T11:48:04Z</dcterms:created>
  <dcterms:modified xsi:type="dcterms:W3CDTF">2026-09-15T15:45:06Z</dcterms:modified>
</cp:coreProperties>
</file>