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9" r:id="rId3"/>
    <p:sldId id="260" r:id="rId4"/>
    <p:sldId id="262" r:id="rId5"/>
    <p:sldId id="270" r:id="rId6"/>
    <p:sldId id="257" r:id="rId7"/>
    <p:sldId id="258" r:id="rId8"/>
    <p:sldId id="261" r:id="rId9"/>
    <p:sldId id="263" r:id="rId10"/>
    <p:sldId id="264" r:id="rId11"/>
    <p:sldId id="265" r:id="rId12"/>
    <p:sldId id="266" r:id="rId13"/>
    <p:sldId id="267" r:id="rId14"/>
    <p:sldId id="268" r:id="rId15"/>
    <p:sldId id="269"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D85ED-A7F0-43FC-B1B0-F5786D4E619E}" type="datetimeFigureOut">
              <a:rPr lang="bg-BG" smtClean="0"/>
              <a:t>08.09.2026 г.</a:t>
            </a:fld>
            <a:endParaRPr lang="bg-B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bg-B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bg-B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C5690B-D4A2-43A9-BFDE-084DBB8289B1}" type="slidenum">
              <a:rPr lang="bg-BG" smtClean="0"/>
              <a:t>‹#›</a:t>
            </a:fld>
            <a:endParaRPr lang="bg-BG"/>
          </a:p>
        </p:txBody>
      </p:sp>
    </p:spTree>
    <p:extLst>
      <p:ext uri="{BB962C8B-B14F-4D97-AF65-F5344CB8AC3E}">
        <p14:creationId xmlns:p14="http://schemas.microsoft.com/office/powerpoint/2010/main" val="94599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„Колеги, миналата година ви представих концепцията за Национална метрологична мрежа. Оттогава досега се случиха доста интересни неща... </a:t>
            </a:r>
            <a:r>
              <a:rPr lang="ru-RU" i="1" dirty="0" smtClean="0"/>
              <a:t>[новини от годината ]</a:t>
            </a:r>
            <a:r>
              <a:rPr lang="ru-RU" dirty="0" smtClean="0"/>
              <a:t>.</a:t>
            </a:r>
          </a:p>
          <a:p>
            <a:r>
              <a:rPr lang="ru-RU" dirty="0" smtClean="0"/>
              <a:t>На практика, тази мрежа представлява стотици, дори хиляди автоматизирани системи, които трябва да работят заедно като един общ организъм. Тази година бих желал да говорим за </a:t>
            </a:r>
            <a:r>
              <a:rPr lang="ru-RU" b="1" dirty="0" smtClean="0"/>
              <a:t>кръвоносната система</a:t>
            </a:r>
            <a:r>
              <a:rPr lang="ru-RU" dirty="0" smtClean="0"/>
              <a:t> на този организъм.</a:t>
            </a:r>
          </a:p>
          <a:p>
            <a:r>
              <a:rPr lang="ru-RU" dirty="0" smtClean="0"/>
              <a:t>Днес по света има милиони автоматизирани системи, които комуникират непрекъснато. Колосални дейта центрове обменят данни помежду си и човечеството харчи невъобразими количества пари и ресурси, за да поддържа тези сървъри. Защо? Защото настоящите световни ИТ формати, като XML и JSON, са правени за уеб услуги – в свят, в който времето за завършване на софтуерния проект е по-важно от ресурсите за експлоатацията му. Но големите компании като Google в своите дейта центрове не използват тези тромави стандарти за вътрешен обмен между машините си. Сигурно има причина за това.</a:t>
            </a:r>
          </a:p>
          <a:p>
            <a:r>
              <a:rPr lang="ru-RU" dirty="0" smtClean="0"/>
              <a:t>Нашата метрологична мрежа не може и не трябва да плаща тази цена. Тя се нуждае от файлов протокол, който е </a:t>
            </a:r>
            <a:r>
              <a:rPr lang="ru-RU" b="1" dirty="0" smtClean="0"/>
              <a:t>малък по обем, бърз за декодиране, изисква минимален хардуерен ресурс, сигурен е</a:t>
            </a:r>
            <a:r>
              <a:rPr lang="ru-RU" dirty="0" smtClean="0"/>
              <a:t> и в същото време запазва </a:t>
            </a:r>
            <a:r>
              <a:rPr lang="ru-RU" b="1" dirty="0" smtClean="0"/>
              <a:t>човешката си четимост</a:t>
            </a:r>
            <a:r>
              <a:rPr lang="ru-RU" dirty="0" smtClean="0"/>
              <a:t>, за да може да се прави одит при нужда. Протокол, който осигурява мигновен трансфер както вътре в уредите, така и между лабораториите.</a:t>
            </a:r>
          </a:p>
          <a:p>
            <a:r>
              <a:rPr lang="ru-RU" dirty="0" smtClean="0"/>
              <a:t>Ние не откриваме топлата вода и не се изолираме от света. Ние създаваме практичен инструмент, който позволява на българските лаборатории да се дигитализират без милионни бюджети за ИТ инфраструктура.</a:t>
            </a:r>
          </a:p>
          <a:p>
            <a:endParaRPr lang="bg-BG" dirty="0"/>
          </a:p>
        </p:txBody>
      </p:sp>
      <p:sp>
        <p:nvSpPr>
          <p:cNvPr id="4" name="Slide Number Placeholder 3"/>
          <p:cNvSpPr>
            <a:spLocks noGrp="1"/>
          </p:cNvSpPr>
          <p:nvPr>
            <p:ph type="sldNum" sz="quarter" idx="10"/>
          </p:nvPr>
        </p:nvSpPr>
        <p:spPr/>
        <p:txBody>
          <a:bodyPr/>
          <a:lstStyle/>
          <a:p>
            <a:fld id="{DAC5690B-D4A2-43A9-BFDE-084DBB8289B1}" type="slidenum">
              <a:rPr lang="bg-BG" smtClean="0"/>
              <a:t>1</a:t>
            </a:fld>
            <a:endParaRPr lang="bg-BG"/>
          </a:p>
        </p:txBody>
      </p:sp>
    </p:spTree>
    <p:extLst>
      <p:ext uri="{BB962C8B-B14F-4D97-AF65-F5344CB8AC3E}">
        <p14:creationId xmlns:p14="http://schemas.microsoft.com/office/powerpoint/2010/main" val="3342413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bg-BG"/>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bg-BG"/>
          </a:p>
        </p:txBody>
      </p:sp>
      <p:sp>
        <p:nvSpPr>
          <p:cNvPr id="4" name="Date Placeholder 3"/>
          <p:cNvSpPr>
            <a:spLocks noGrp="1"/>
          </p:cNvSpPr>
          <p:nvPr>
            <p:ph type="dt" sz="half" idx="10"/>
          </p:nvPr>
        </p:nvSpPr>
        <p:spPr/>
        <p:txBody>
          <a:bodyPr/>
          <a:lstStyle/>
          <a:p>
            <a:fld id="{08101555-A1BE-4C3B-9397-C5DE3448BE24}" type="datetimeFigureOut">
              <a:rPr lang="bg-BG" smtClean="0"/>
              <a:t>08.09.2026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E654478C-B10B-4CE3-9A30-ACE3F705ABF1}" type="slidenum">
              <a:rPr lang="bg-BG" smtClean="0"/>
              <a:t>‹#›</a:t>
            </a:fld>
            <a:endParaRPr lang="bg-BG"/>
          </a:p>
        </p:txBody>
      </p:sp>
    </p:spTree>
    <p:extLst>
      <p:ext uri="{BB962C8B-B14F-4D97-AF65-F5344CB8AC3E}">
        <p14:creationId xmlns:p14="http://schemas.microsoft.com/office/powerpoint/2010/main" val="460638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08101555-A1BE-4C3B-9397-C5DE3448BE24}" type="datetimeFigureOut">
              <a:rPr lang="bg-BG" smtClean="0"/>
              <a:t>08.09.2026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E654478C-B10B-4CE3-9A30-ACE3F705ABF1}" type="slidenum">
              <a:rPr lang="bg-BG" smtClean="0"/>
              <a:t>‹#›</a:t>
            </a:fld>
            <a:endParaRPr lang="bg-BG"/>
          </a:p>
        </p:txBody>
      </p:sp>
    </p:spTree>
    <p:extLst>
      <p:ext uri="{BB962C8B-B14F-4D97-AF65-F5344CB8AC3E}">
        <p14:creationId xmlns:p14="http://schemas.microsoft.com/office/powerpoint/2010/main" val="70105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bg-BG"/>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8101555-A1BE-4C3B-9397-C5DE3448BE24}" type="datetimeFigureOut">
              <a:rPr lang="bg-BG" smtClean="0"/>
              <a:t>08.09.2026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E654478C-B10B-4CE3-9A30-ACE3F705ABF1}" type="slidenum">
              <a:rPr lang="bg-BG" smtClean="0"/>
              <a:t>‹#›</a:t>
            </a:fld>
            <a:endParaRPr lang="bg-BG"/>
          </a:p>
        </p:txBody>
      </p:sp>
    </p:spTree>
    <p:extLst>
      <p:ext uri="{BB962C8B-B14F-4D97-AF65-F5344CB8AC3E}">
        <p14:creationId xmlns:p14="http://schemas.microsoft.com/office/powerpoint/2010/main" val="134135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4"/>
          <p:cNvSpPr>
            <a:spLocks noGrp="1"/>
          </p:cNvSpPr>
          <p:nvPr>
            <p:ph type="dt" sz="half" idx="10"/>
          </p:nvPr>
        </p:nvSpPr>
        <p:spPr/>
        <p:txBody>
          <a:bodyPr/>
          <a:lstStyle/>
          <a:p>
            <a:fld id="{08101555-A1BE-4C3B-9397-C5DE3448BE24}" type="datetimeFigureOut">
              <a:rPr lang="bg-BG" smtClean="0"/>
              <a:t>08.09.2026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E654478C-B10B-4CE3-9A30-ACE3F705ABF1}" type="slidenum">
              <a:rPr lang="bg-BG" smtClean="0"/>
              <a:t>‹#›</a:t>
            </a:fld>
            <a:endParaRPr lang="bg-BG"/>
          </a:p>
        </p:txBody>
      </p:sp>
    </p:spTree>
    <p:extLst>
      <p:ext uri="{BB962C8B-B14F-4D97-AF65-F5344CB8AC3E}">
        <p14:creationId xmlns:p14="http://schemas.microsoft.com/office/powerpoint/2010/main" val="2101419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bg-BG"/>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7" name="Date Placeholder 6"/>
          <p:cNvSpPr>
            <a:spLocks noGrp="1"/>
          </p:cNvSpPr>
          <p:nvPr>
            <p:ph type="dt" sz="half" idx="10"/>
          </p:nvPr>
        </p:nvSpPr>
        <p:spPr/>
        <p:txBody>
          <a:bodyPr/>
          <a:lstStyle/>
          <a:p>
            <a:fld id="{08101555-A1BE-4C3B-9397-C5DE3448BE24}" type="datetimeFigureOut">
              <a:rPr lang="bg-BG" smtClean="0"/>
              <a:t>08.09.2026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E654478C-B10B-4CE3-9A30-ACE3F705ABF1}" type="slidenum">
              <a:rPr lang="bg-BG" smtClean="0"/>
              <a:t>‹#›</a:t>
            </a:fld>
            <a:endParaRPr lang="bg-BG"/>
          </a:p>
        </p:txBody>
      </p:sp>
    </p:spTree>
    <p:extLst>
      <p:ext uri="{BB962C8B-B14F-4D97-AF65-F5344CB8AC3E}">
        <p14:creationId xmlns:p14="http://schemas.microsoft.com/office/powerpoint/2010/main" val="943643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Date Placeholder 2"/>
          <p:cNvSpPr>
            <a:spLocks noGrp="1"/>
          </p:cNvSpPr>
          <p:nvPr>
            <p:ph type="dt" sz="half" idx="10"/>
          </p:nvPr>
        </p:nvSpPr>
        <p:spPr/>
        <p:txBody>
          <a:bodyPr/>
          <a:lstStyle/>
          <a:p>
            <a:fld id="{08101555-A1BE-4C3B-9397-C5DE3448BE24}" type="datetimeFigureOut">
              <a:rPr lang="bg-BG" smtClean="0"/>
              <a:t>08.09.2026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E654478C-B10B-4CE3-9A30-ACE3F705ABF1}" type="slidenum">
              <a:rPr lang="bg-BG" smtClean="0"/>
              <a:t>‹#›</a:t>
            </a:fld>
            <a:endParaRPr lang="bg-BG"/>
          </a:p>
        </p:txBody>
      </p:sp>
    </p:spTree>
    <p:extLst>
      <p:ext uri="{BB962C8B-B14F-4D97-AF65-F5344CB8AC3E}">
        <p14:creationId xmlns:p14="http://schemas.microsoft.com/office/powerpoint/2010/main" val="1723922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101555-A1BE-4C3B-9397-C5DE3448BE24}" type="datetimeFigureOut">
              <a:rPr lang="bg-BG" smtClean="0"/>
              <a:t>08.09.2026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E654478C-B10B-4CE3-9A30-ACE3F705ABF1}" type="slidenum">
              <a:rPr lang="bg-BG" smtClean="0"/>
              <a:t>‹#›</a:t>
            </a:fld>
            <a:endParaRPr lang="bg-BG"/>
          </a:p>
        </p:txBody>
      </p:sp>
    </p:spTree>
    <p:extLst>
      <p:ext uri="{BB962C8B-B14F-4D97-AF65-F5344CB8AC3E}">
        <p14:creationId xmlns:p14="http://schemas.microsoft.com/office/powerpoint/2010/main" val="3024418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bg-BG"/>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8101555-A1BE-4C3B-9397-C5DE3448BE24}" type="datetimeFigureOut">
              <a:rPr lang="bg-BG" smtClean="0"/>
              <a:t>08.09.2026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E654478C-B10B-4CE3-9A30-ACE3F705ABF1}" type="slidenum">
              <a:rPr lang="bg-BG" smtClean="0"/>
              <a:t>‹#›</a:t>
            </a:fld>
            <a:endParaRPr lang="bg-BG"/>
          </a:p>
        </p:txBody>
      </p:sp>
    </p:spTree>
    <p:extLst>
      <p:ext uri="{BB962C8B-B14F-4D97-AF65-F5344CB8AC3E}">
        <p14:creationId xmlns:p14="http://schemas.microsoft.com/office/powerpoint/2010/main" val="1152167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bg-BG"/>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8101555-A1BE-4C3B-9397-C5DE3448BE24}" type="datetimeFigureOut">
              <a:rPr lang="bg-BG" smtClean="0"/>
              <a:t>08.09.2026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E654478C-B10B-4CE3-9A30-ACE3F705ABF1}" type="slidenum">
              <a:rPr lang="bg-BG" smtClean="0"/>
              <a:t>‹#›</a:t>
            </a:fld>
            <a:endParaRPr lang="bg-BG"/>
          </a:p>
        </p:txBody>
      </p:sp>
    </p:spTree>
    <p:extLst>
      <p:ext uri="{BB962C8B-B14F-4D97-AF65-F5344CB8AC3E}">
        <p14:creationId xmlns:p14="http://schemas.microsoft.com/office/powerpoint/2010/main" val="3446890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08101555-A1BE-4C3B-9397-C5DE3448BE24}" type="datetimeFigureOut">
              <a:rPr lang="bg-BG" smtClean="0"/>
              <a:t>08.09.2026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E654478C-B10B-4CE3-9A30-ACE3F705ABF1}" type="slidenum">
              <a:rPr lang="bg-BG" smtClean="0"/>
              <a:t>‹#›</a:t>
            </a:fld>
            <a:endParaRPr lang="bg-BG"/>
          </a:p>
        </p:txBody>
      </p:sp>
    </p:spTree>
    <p:extLst>
      <p:ext uri="{BB962C8B-B14F-4D97-AF65-F5344CB8AC3E}">
        <p14:creationId xmlns:p14="http://schemas.microsoft.com/office/powerpoint/2010/main" val="3223726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08101555-A1BE-4C3B-9397-C5DE3448BE24}" type="datetimeFigureOut">
              <a:rPr lang="bg-BG" smtClean="0"/>
              <a:t>08.09.2026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E654478C-B10B-4CE3-9A30-ACE3F705ABF1}" type="slidenum">
              <a:rPr lang="bg-BG" smtClean="0"/>
              <a:t>‹#›</a:t>
            </a:fld>
            <a:endParaRPr lang="bg-BG"/>
          </a:p>
        </p:txBody>
      </p:sp>
    </p:spTree>
    <p:extLst>
      <p:ext uri="{BB962C8B-B14F-4D97-AF65-F5344CB8AC3E}">
        <p14:creationId xmlns:p14="http://schemas.microsoft.com/office/powerpoint/2010/main" val="2318596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0000"/>
            <a:lum/>
          </a:blip>
          <a:srcRect/>
          <a:stretch>
            <a:fillRect t="-13000" b="-1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bg-BG"/>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101555-A1BE-4C3B-9397-C5DE3448BE24}" type="datetimeFigureOut">
              <a:rPr lang="bg-BG" smtClean="0"/>
              <a:t>08.09.2026 г.</a:t>
            </a:fld>
            <a:endParaRPr lang="bg-BG"/>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54478C-B10B-4CE3-9A30-ACE3F705ABF1}" type="slidenum">
              <a:rPr lang="bg-BG" smtClean="0"/>
              <a:t>‹#›</a:t>
            </a:fld>
            <a:endParaRPr lang="bg-BG"/>
          </a:p>
        </p:txBody>
      </p:sp>
    </p:spTree>
    <p:extLst>
      <p:ext uri="{BB962C8B-B14F-4D97-AF65-F5344CB8AC3E}">
        <p14:creationId xmlns:p14="http://schemas.microsoft.com/office/powerpoint/2010/main" val="27308619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31695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g-BG" dirty="0" smtClean="0"/>
              <a:t>Стандартни стуктурни файлови типове</a:t>
            </a:r>
            <a:br>
              <a:rPr lang="bg-BG" dirty="0" smtClean="0"/>
            </a:br>
            <a:r>
              <a:rPr lang="en-US" dirty="0" smtClean="0"/>
              <a:t>XML</a:t>
            </a:r>
            <a:endParaRPr lang="bg-BG"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47005865"/>
              </p:ext>
            </p:extLst>
          </p:nvPr>
        </p:nvGraphicFramePr>
        <p:xfrm>
          <a:off x="1334668" y="1550417"/>
          <a:ext cx="10321713" cy="4846320"/>
        </p:xfrm>
        <a:graphic>
          <a:graphicData uri="http://schemas.openxmlformats.org/drawingml/2006/table">
            <a:tbl>
              <a:tblPr firstRow="1" bandRow="1">
                <a:tableStyleId>{5C22544A-7EE6-4342-B048-85BDC9FD1C3A}</a:tableStyleId>
              </a:tblPr>
              <a:tblGrid>
                <a:gridCol w="2481670">
                  <a:extLst>
                    <a:ext uri="{9D8B030D-6E8A-4147-A177-3AD203B41FA5}">
                      <a16:colId xmlns:a16="http://schemas.microsoft.com/office/drawing/2014/main" val="786065781"/>
                    </a:ext>
                  </a:extLst>
                </a:gridCol>
                <a:gridCol w="3112259">
                  <a:extLst>
                    <a:ext uri="{9D8B030D-6E8A-4147-A177-3AD203B41FA5}">
                      <a16:colId xmlns:a16="http://schemas.microsoft.com/office/drawing/2014/main" val="2638014661"/>
                    </a:ext>
                  </a:extLst>
                </a:gridCol>
                <a:gridCol w="4727784">
                  <a:extLst>
                    <a:ext uri="{9D8B030D-6E8A-4147-A177-3AD203B41FA5}">
                      <a16:colId xmlns:a16="http://schemas.microsoft.com/office/drawing/2014/main" val="929510471"/>
                    </a:ext>
                  </a:extLst>
                </a:gridCol>
              </a:tblGrid>
              <a:tr h="252002">
                <a:tc>
                  <a:txBody>
                    <a:bodyPr/>
                    <a:lstStyle/>
                    <a:p>
                      <a:r>
                        <a:rPr lang="bg-BG" dirty="0" smtClean="0"/>
                        <a:t>Описание</a:t>
                      </a:r>
                      <a:endParaRPr lang="bg-BG" dirty="0"/>
                    </a:p>
                  </a:txBody>
                  <a:tcPr/>
                </a:tc>
                <a:tc>
                  <a:txBody>
                    <a:bodyPr/>
                    <a:lstStyle/>
                    <a:p>
                      <a:r>
                        <a:rPr lang="bg-BG" dirty="0" smtClean="0"/>
                        <a:t>Пример</a:t>
                      </a:r>
                      <a:endParaRPr lang="bg-BG" dirty="0"/>
                    </a:p>
                  </a:txBody>
                  <a:tcPr/>
                </a:tc>
                <a:tc>
                  <a:txBody>
                    <a:bodyPr/>
                    <a:lstStyle/>
                    <a:p>
                      <a:r>
                        <a:rPr lang="bg-BG" dirty="0" smtClean="0"/>
                        <a:t>Предимства/недостатъци</a:t>
                      </a:r>
                      <a:endParaRPr lang="bg-BG" dirty="0"/>
                    </a:p>
                  </a:txBody>
                  <a:tcPr/>
                </a:tc>
                <a:extLst>
                  <a:ext uri="{0D108BD9-81ED-4DB2-BD59-A6C34878D82A}">
                    <a16:rowId xmlns:a16="http://schemas.microsoft.com/office/drawing/2014/main" val="2411747472"/>
                  </a:ext>
                </a:extLst>
              </a:tr>
              <a:tr h="2485495">
                <a:tc>
                  <a:txBody>
                    <a:bodyPr/>
                    <a:lstStyle/>
                    <a:p>
                      <a:r>
                        <a:rPr lang="ru-RU" sz="1800" b="1" u="none" strike="noStrike" kern="1200" dirty="0" smtClean="0">
                          <a:solidFill>
                            <a:schemeClr val="dk1"/>
                          </a:solidFill>
                          <a:effectLst/>
                          <a:latin typeface="+mn-lt"/>
                          <a:ea typeface="+mn-ea"/>
                          <a:cs typeface="+mn-cs"/>
                        </a:rPr>
                        <a:t>Текстова структура</a:t>
                      </a:r>
                      <a:r>
                        <a:rPr lang="ru-RU" dirty="0" smtClean="0"/>
                        <a:t>, която организира и описва данни чрез йерархични етикети (тагове), правейки ги лесно четими както за хора, така и за компютри.</a:t>
                      </a:r>
                      <a:endParaRPr lang="bg-BG" dirty="0"/>
                    </a:p>
                  </a:txBody>
                  <a:tcPr/>
                </a:tc>
                <a:tc>
                  <a:txBody>
                    <a:bodyPr/>
                    <a:lstStyle/>
                    <a:p>
                      <a:endParaRPr lang="bg-BG" dirty="0"/>
                    </a:p>
                  </a:txBody>
                  <a:tcPr/>
                </a:tc>
                <a:tc>
                  <a:txBody>
                    <a:bodyPr/>
                    <a:lstStyle/>
                    <a:p>
                      <a:r>
                        <a:rPr lang="bg-BG" b="0" dirty="0" smtClean="0"/>
                        <a:t>Наложен файлов формат</a:t>
                      </a:r>
                      <a:r>
                        <a:rPr lang="en-US" b="0" dirty="0" smtClean="0"/>
                        <a:t>;</a:t>
                      </a:r>
                    </a:p>
                    <a:p>
                      <a:r>
                        <a:rPr lang="ru-RU" b="0" dirty="0" smtClean="0"/>
                        <a:t>Четимост от хора и машини</a:t>
                      </a:r>
                      <a:r>
                        <a:rPr lang="en-US" b="0" dirty="0" smtClean="0"/>
                        <a:t>;</a:t>
                      </a:r>
                    </a:p>
                    <a:p>
                      <a:r>
                        <a:rPr lang="bg-BG" sz="1800" b="0" u="none" strike="noStrike" kern="1200" dirty="0" smtClean="0">
                          <a:solidFill>
                            <a:schemeClr val="dk1"/>
                          </a:solidFill>
                          <a:effectLst/>
                          <a:latin typeface="+mn-lt"/>
                          <a:ea typeface="+mn-ea"/>
                          <a:cs typeface="+mn-cs"/>
                        </a:rPr>
                        <a:t>Гъвкавост и самоописателност</a:t>
                      </a:r>
                      <a:r>
                        <a:rPr lang="en-US" sz="1800" b="0" u="none" strike="noStrike" kern="1200" dirty="0" smtClean="0">
                          <a:solidFill>
                            <a:schemeClr val="dk1"/>
                          </a:solidFill>
                          <a:effectLst/>
                          <a:latin typeface="+mn-lt"/>
                          <a:ea typeface="+mn-ea"/>
                          <a:cs typeface="+mn-cs"/>
                        </a:rPr>
                        <a:t>;</a:t>
                      </a:r>
                      <a:r>
                        <a:rPr lang="bg-BG" b="0" dirty="0" smtClean="0"/>
                        <a:t> </a:t>
                      </a:r>
                      <a:endParaRPr lang="en-US" b="0" dirty="0" smtClean="0"/>
                    </a:p>
                    <a:p>
                      <a:r>
                        <a:rPr lang="bg-BG" sz="1800" b="0" u="none" strike="noStrike" kern="1200" dirty="0" smtClean="0">
                          <a:solidFill>
                            <a:schemeClr val="dk1"/>
                          </a:solidFill>
                          <a:effectLst/>
                          <a:latin typeface="+mn-lt"/>
                          <a:ea typeface="+mn-ea"/>
                          <a:cs typeface="+mn-cs"/>
                        </a:rPr>
                        <a:t>Йерархична (дървовидна) структура</a:t>
                      </a:r>
                      <a:r>
                        <a:rPr lang="en-US" sz="1800" b="0" u="none" strike="noStrike" kern="1200" dirty="0" smtClean="0">
                          <a:solidFill>
                            <a:schemeClr val="dk1"/>
                          </a:solidFill>
                          <a:effectLst/>
                          <a:latin typeface="+mn-lt"/>
                          <a:ea typeface="+mn-ea"/>
                          <a:cs typeface="+mn-cs"/>
                        </a:rPr>
                        <a:t>;</a:t>
                      </a:r>
                    </a:p>
                    <a:p>
                      <a:r>
                        <a:rPr lang="bg-BG" b="0" dirty="0" smtClean="0"/>
                        <a:t>Универсалност и съвместимост</a:t>
                      </a:r>
                      <a:r>
                        <a:rPr lang="en-US" b="0" dirty="0" smtClean="0"/>
                        <a:t>;</a:t>
                      </a:r>
                    </a:p>
                    <a:p>
                      <a:r>
                        <a:rPr lang="bg-BG" b="0" dirty="0" smtClean="0"/>
                        <a:t>Строги правила и валидация</a:t>
                      </a:r>
                      <a:r>
                        <a:rPr lang="en-US" b="0" dirty="0" smtClean="0"/>
                        <a:t>;</a:t>
                      </a:r>
                      <a:endParaRPr lang="bg-BG" b="0" dirty="0" smtClean="0"/>
                    </a:p>
                    <a:p>
                      <a:r>
                        <a:rPr lang="ru-RU" b="0" dirty="0" smtClean="0"/>
                        <a:t>Претрупаност и голям обем („Тежък“ формат);</a:t>
                      </a:r>
                    </a:p>
                    <a:p>
                      <a:r>
                        <a:rPr lang="bg-BG" sz="1800" b="0" u="none" strike="noStrike" kern="1200" dirty="0" smtClean="0">
                          <a:solidFill>
                            <a:schemeClr val="dk1"/>
                          </a:solidFill>
                          <a:effectLst/>
                          <a:latin typeface="+mn-lt"/>
                          <a:ea typeface="+mn-ea"/>
                          <a:cs typeface="+mn-cs"/>
                        </a:rPr>
                        <a:t>По-бавно зареждане и обработка;</a:t>
                      </a:r>
                    </a:p>
                    <a:p>
                      <a:r>
                        <a:rPr lang="ru-RU" sz="1800" b="0" u="none" strike="noStrike" kern="1200" dirty="0" smtClean="0">
                          <a:solidFill>
                            <a:schemeClr val="dk1"/>
                          </a:solidFill>
                          <a:effectLst/>
                          <a:latin typeface="+mn-lt"/>
                          <a:ea typeface="+mn-ea"/>
                          <a:cs typeface="+mn-cs"/>
                        </a:rPr>
                        <a:t>Трудно четене при огромни обеми;</a:t>
                      </a:r>
                    </a:p>
                    <a:p>
                      <a:r>
                        <a:rPr lang="ru-RU" b="0" dirty="0" smtClean="0"/>
                        <a:t>Липса на вградени типове данни;</a:t>
                      </a:r>
                    </a:p>
                    <a:p>
                      <a:r>
                        <a:rPr lang="bg-BG" b="0" dirty="0" smtClean="0"/>
                        <a:t>Остаряващ стандарт за Уеб;</a:t>
                      </a:r>
                    </a:p>
                    <a:p>
                      <a:pPr marL="0" marR="0" lvl="0" indent="0" algn="l" defTabSz="914400" rtl="0" eaLnBrk="1" fontAlgn="auto" latinLnBrk="0" hangingPunct="1">
                        <a:lnSpc>
                          <a:spcPct val="100000"/>
                        </a:lnSpc>
                        <a:spcBef>
                          <a:spcPts val="0"/>
                        </a:spcBef>
                        <a:spcAft>
                          <a:spcPts val="0"/>
                        </a:spcAft>
                        <a:buClrTx/>
                        <a:buSzTx/>
                        <a:buFontTx/>
                        <a:buNone/>
                        <a:tabLst/>
                        <a:defRPr/>
                      </a:pPr>
                      <a:r>
                        <a:rPr lang="ru-RU" b="0" dirty="0" smtClean="0"/>
                        <a:t>Липса на възможност за позиционен</a:t>
                      </a:r>
                      <a:r>
                        <a:rPr lang="ru-RU" b="0" baseline="0" dirty="0" smtClean="0"/>
                        <a:t> достъп – нужно е прочитане на целия файл, за да се достъпи информацията;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b="0" baseline="0" dirty="0" smtClean="0"/>
                        <a:t>Липсва типизиране на информацията;</a:t>
                      </a:r>
                      <a:endParaRPr lang="bg-BG" b="0" dirty="0" smtClean="0"/>
                    </a:p>
                    <a:p>
                      <a:endParaRPr lang="bg-BG" dirty="0"/>
                    </a:p>
                  </a:txBody>
                  <a:tcPr/>
                </a:tc>
                <a:extLst>
                  <a:ext uri="{0D108BD9-81ED-4DB2-BD59-A6C34878D82A}">
                    <a16:rowId xmlns:a16="http://schemas.microsoft.com/office/drawing/2014/main" val="246715442"/>
                  </a:ext>
                </a:extLst>
              </a:tr>
            </a:tbl>
          </a:graphicData>
        </a:graphic>
      </p:graphicFrame>
      <p:pic>
        <p:nvPicPr>
          <p:cNvPr id="7" name="Picture 6"/>
          <p:cNvPicPr>
            <a:picLocks noChangeAspect="1"/>
          </p:cNvPicPr>
          <p:nvPr/>
        </p:nvPicPr>
        <p:blipFill>
          <a:blip r:embed="rId2"/>
          <a:stretch>
            <a:fillRect/>
          </a:stretch>
        </p:blipFill>
        <p:spPr>
          <a:xfrm>
            <a:off x="3890725" y="2433639"/>
            <a:ext cx="2989469" cy="2386936"/>
          </a:xfrm>
          <a:prstGeom prst="rect">
            <a:avLst/>
          </a:prstGeom>
        </p:spPr>
      </p:pic>
    </p:spTree>
    <p:extLst>
      <p:ext uri="{BB962C8B-B14F-4D97-AF65-F5344CB8AC3E}">
        <p14:creationId xmlns:p14="http://schemas.microsoft.com/office/powerpoint/2010/main" val="7220180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g-BG" dirty="0" smtClean="0"/>
              <a:t>Стандартни стуктурни файлови типове</a:t>
            </a:r>
            <a:br>
              <a:rPr lang="bg-BG" dirty="0" smtClean="0"/>
            </a:br>
            <a:r>
              <a:rPr lang="en-US" dirty="0" smtClean="0"/>
              <a:t>JSON</a:t>
            </a:r>
            <a:endParaRPr lang="bg-BG"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23784587"/>
              </p:ext>
            </p:extLst>
          </p:nvPr>
        </p:nvGraphicFramePr>
        <p:xfrm>
          <a:off x="1334668" y="2189609"/>
          <a:ext cx="9806808" cy="3474720"/>
        </p:xfrm>
        <a:graphic>
          <a:graphicData uri="http://schemas.openxmlformats.org/drawingml/2006/table">
            <a:tbl>
              <a:tblPr firstRow="1" bandRow="1">
                <a:tableStyleId>{5C22544A-7EE6-4342-B048-85BDC9FD1C3A}</a:tableStyleId>
              </a:tblPr>
              <a:tblGrid>
                <a:gridCol w="2357870">
                  <a:extLst>
                    <a:ext uri="{9D8B030D-6E8A-4147-A177-3AD203B41FA5}">
                      <a16:colId xmlns:a16="http://schemas.microsoft.com/office/drawing/2014/main" val="786065781"/>
                    </a:ext>
                  </a:extLst>
                </a:gridCol>
                <a:gridCol w="2957002">
                  <a:extLst>
                    <a:ext uri="{9D8B030D-6E8A-4147-A177-3AD203B41FA5}">
                      <a16:colId xmlns:a16="http://schemas.microsoft.com/office/drawing/2014/main" val="2638014661"/>
                    </a:ext>
                  </a:extLst>
                </a:gridCol>
                <a:gridCol w="4491936">
                  <a:extLst>
                    <a:ext uri="{9D8B030D-6E8A-4147-A177-3AD203B41FA5}">
                      <a16:colId xmlns:a16="http://schemas.microsoft.com/office/drawing/2014/main" val="929510471"/>
                    </a:ext>
                  </a:extLst>
                </a:gridCol>
              </a:tblGrid>
              <a:tr h="252002">
                <a:tc>
                  <a:txBody>
                    <a:bodyPr/>
                    <a:lstStyle/>
                    <a:p>
                      <a:r>
                        <a:rPr lang="bg-BG" dirty="0" smtClean="0"/>
                        <a:t>Описание</a:t>
                      </a:r>
                      <a:endParaRPr lang="bg-BG" dirty="0"/>
                    </a:p>
                  </a:txBody>
                  <a:tcPr/>
                </a:tc>
                <a:tc>
                  <a:txBody>
                    <a:bodyPr/>
                    <a:lstStyle/>
                    <a:p>
                      <a:r>
                        <a:rPr lang="bg-BG" dirty="0" smtClean="0"/>
                        <a:t>Пример</a:t>
                      </a:r>
                      <a:endParaRPr lang="bg-BG" dirty="0"/>
                    </a:p>
                  </a:txBody>
                  <a:tcPr/>
                </a:tc>
                <a:tc>
                  <a:txBody>
                    <a:bodyPr/>
                    <a:lstStyle/>
                    <a:p>
                      <a:r>
                        <a:rPr lang="bg-BG" dirty="0" smtClean="0"/>
                        <a:t>Предимства/недостатъци</a:t>
                      </a:r>
                      <a:endParaRPr lang="bg-BG" dirty="0"/>
                    </a:p>
                  </a:txBody>
                  <a:tcPr/>
                </a:tc>
                <a:extLst>
                  <a:ext uri="{0D108BD9-81ED-4DB2-BD59-A6C34878D82A}">
                    <a16:rowId xmlns:a16="http://schemas.microsoft.com/office/drawing/2014/main" val="2411747472"/>
                  </a:ext>
                </a:extLst>
              </a:tr>
              <a:tr h="2485495">
                <a:tc>
                  <a:txBody>
                    <a:bodyPr/>
                    <a:lstStyle/>
                    <a:p>
                      <a:r>
                        <a:rPr lang="ru-RU" sz="1800" b="1" u="none" strike="noStrike" kern="1200" dirty="0" smtClean="0">
                          <a:solidFill>
                            <a:schemeClr val="dk1"/>
                          </a:solidFill>
                          <a:effectLst/>
                          <a:latin typeface="+mn-lt"/>
                          <a:ea typeface="+mn-ea"/>
                          <a:cs typeface="+mn-cs"/>
                        </a:rPr>
                        <a:t>Олекотена текстова структура</a:t>
                      </a:r>
                      <a:r>
                        <a:rPr lang="ru-RU" dirty="0" smtClean="0"/>
                        <a:t>, която записва данни чрез двойки „ключ-стойност“ (име на свойство и неговата стойност), проектирана да бъде </a:t>
                      </a:r>
                      <a:r>
                        <a:rPr lang="bg-BG" dirty="0" smtClean="0"/>
                        <a:t>по</a:t>
                      </a:r>
                      <a:r>
                        <a:rPr lang="ru-RU" dirty="0" smtClean="0"/>
                        <a:t>-компактна и по-бърза за пренос на информация.</a:t>
                      </a:r>
                      <a:endParaRPr lang="bg-BG" dirty="0"/>
                    </a:p>
                  </a:txBody>
                  <a:tcPr/>
                </a:tc>
                <a:tc>
                  <a:txBody>
                    <a:bodyPr/>
                    <a:lstStyle/>
                    <a:p>
                      <a:endParaRPr lang="bg-BG" dirty="0"/>
                    </a:p>
                  </a:txBody>
                  <a:tcPr/>
                </a:tc>
                <a:tc>
                  <a:txBody>
                    <a:bodyPr/>
                    <a:lstStyle/>
                    <a:p>
                      <a:r>
                        <a:rPr lang="bg-BG" dirty="0" smtClean="0"/>
                        <a:t>По-лек и компактен;</a:t>
                      </a:r>
                    </a:p>
                    <a:p>
                      <a:r>
                        <a:rPr lang="bg-BG" dirty="0" smtClean="0"/>
                        <a:t>По-бърза обработка;</a:t>
                      </a:r>
                    </a:p>
                    <a:p>
                      <a:r>
                        <a:rPr lang="bg-BG" dirty="0" smtClean="0"/>
                        <a:t>По-нов формат;</a:t>
                      </a:r>
                    </a:p>
                    <a:p>
                      <a:r>
                        <a:rPr lang="bg-BG" dirty="0" smtClean="0"/>
                        <a:t>По-слаба защита от грешки;</a:t>
                      </a:r>
                    </a:p>
                    <a:p>
                      <a:r>
                        <a:rPr lang="ru-RU" dirty="0" smtClean="0"/>
                        <a:t>Объркващи скоби при големи обеми:</a:t>
                      </a:r>
                    </a:p>
                    <a:p>
                      <a:r>
                        <a:rPr lang="ru-RU" dirty="0" smtClean="0"/>
                        <a:t>Липса на възможност за позиционен</a:t>
                      </a:r>
                      <a:r>
                        <a:rPr lang="ru-RU" baseline="0" dirty="0" smtClean="0"/>
                        <a:t> достъп;</a:t>
                      </a:r>
                    </a:p>
                    <a:p>
                      <a:pPr marL="0" marR="0" lvl="0" indent="0" algn="l" defTabSz="914400" rtl="0" eaLnBrk="1" fontAlgn="auto" latinLnBrk="0" hangingPunct="1">
                        <a:lnSpc>
                          <a:spcPct val="100000"/>
                        </a:lnSpc>
                        <a:spcBef>
                          <a:spcPts val="0"/>
                        </a:spcBef>
                        <a:spcAft>
                          <a:spcPts val="0"/>
                        </a:spcAft>
                        <a:buClrTx/>
                        <a:buSzTx/>
                        <a:buFontTx/>
                        <a:buNone/>
                        <a:tabLst/>
                        <a:defRPr/>
                      </a:pPr>
                      <a:r>
                        <a:rPr lang="ru-RU" baseline="0" dirty="0" smtClean="0"/>
                        <a:t>Липсва типизиране на информацията;</a:t>
                      </a:r>
                      <a:endParaRPr lang="bg-BG" dirty="0" smtClean="0"/>
                    </a:p>
                    <a:p>
                      <a:endParaRPr lang="bg-BG" dirty="0"/>
                    </a:p>
                  </a:txBody>
                  <a:tcPr/>
                </a:tc>
                <a:extLst>
                  <a:ext uri="{0D108BD9-81ED-4DB2-BD59-A6C34878D82A}">
                    <a16:rowId xmlns:a16="http://schemas.microsoft.com/office/drawing/2014/main" val="246715442"/>
                  </a:ext>
                </a:extLst>
              </a:tr>
            </a:tbl>
          </a:graphicData>
        </a:graphic>
      </p:graphicFrame>
      <p:pic>
        <p:nvPicPr>
          <p:cNvPr id="3" name="Picture 2"/>
          <p:cNvPicPr>
            <a:picLocks noChangeAspect="1"/>
          </p:cNvPicPr>
          <p:nvPr/>
        </p:nvPicPr>
        <p:blipFill>
          <a:blip r:embed="rId2"/>
          <a:stretch>
            <a:fillRect/>
          </a:stretch>
        </p:blipFill>
        <p:spPr>
          <a:xfrm>
            <a:off x="3860665" y="2898380"/>
            <a:ext cx="2637789" cy="2268423"/>
          </a:xfrm>
          <a:prstGeom prst="rect">
            <a:avLst/>
          </a:prstGeom>
        </p:spPr>
      </p:pic>
    </p:spTree>
    <p:extLst>
      <p:ext uri="{BB962C8B-B14F-4D97-AF65-F5344CB8AC3E}">
        <p14:creationId xmlns:p14="http://schemas.microsoft.com/office/powerpoint/2010/main" val="10241439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g-BG" dirty="0" smtClean="0"/>
              <a:t>Стандартни стуктурни файлови типове</a:t>
            </a:r>
            <a:br>
              <a:rPr lang="bg-BG" dirty="0" smtClean="0"/>
            </a:br>
            <a:r>
              <a:rPr lang="en-US" dirty="0" smtClean="0"/>
              <a:t>XML/JSON</a:t>
            </a:r>
            <a:endParaRPr lang="bg-BG" dirty="0"/>
          </a:p>
        </p:txBody>
      </p:sp>
      <p:sp>
        <p:nvSpPr>
          <p:cNvPr id="13" name="Rectangle 12"/>
          <p:cNvSpPr/>
          <p:nvPr/>
        </p:nvSpPr>
        <p:spPr>
          <a:xfrm>
            <a:off x="500109" y="2001305"/>
            <a:ext cx="10853691" cy="4247317"/>
          </a:xfrm>
          <a:prstGeom prst="rect">
            <a:avLst/>
          </a:prstGeom>
        </p:spPr>
        <p:txBody>
          <a:bodyPr wrap="square">
            <a:spAutoFit/>
          </a:bodyPr>
          <a:lstStyle/>
          <a:p>
            <a:r>
              <a:rPr lang="ru-RU" b="1" dirty="0" smtClean="0"/>
              <a:t>Основна цел: </a:t>
            </a:r>
            <a:r>
              <a:rPr lang="ru-RU" dirty="0" smtClean="0"/>
              <a:t>Създаване на единен комуникационен протокол за автоматизиран обмен на данни в рамките на мащабна, централизирана дигитална система. Съществуващите стандарти (XML/JSON) имат архитектурни слабости, които новият формат трябва да преодолее;</a:t>
            </a:r>
          </a:p>
          <a:p>
            <a:r>
              <a:rPr lang="ru-RU" b="1" dirty="0" smtClean="0"/>
              <a:t>Проектиран за автоматизирана среда: </a:t>
            </a:r>
            <a:r>
              <a:rPr lang="ru-RU" dirty="0" smtClean="0"/>
              <a:t>В една национална мрежа хиляди машини, софтуерни модули и измервателни уреди комуникират непрекъснато. Форматът трябва да оптимизиран за светкавична, автоматизирана обработка от софтуера без излишен разход на изчислителен ресурс;</a:t>
            </a:r>
          </a:p>
          <a:p>
            <a:r>
              <a:rPr lang="ru-RU" b="1" dirty="0" smtClean="0"/>
              <a:t>Радикално олекотяване без загуба на четимост: </a:t>
            </a:r>
            <a:r>
              <a:rPr lang="ru-RU" dirty="0" smtClean="0"/>
              <a:t>Форматът трябва критично да намали  обема на данните, като премахва софтуерния "шум" (повтарящите се етикети на XML и JSON). В същото време да не губи своята достъпност – данните и структурите да са ясно видими и четими за експертите при нужда от ръчен преглед;</a:t>
            </a:r>
          </a:p>
          <a:p>
            <a:r>
              <a:rPr lang="ru-RU" b="1" dirty="0" smtClean="0"/>
              <a:t>Архитектурна надеждност и интегритет: </a:t>
            </a:r>
            <a:r>
              <a:rPr lang="ru-RU" dirty="0" smtClean="0"/>
              <a:t>В метрологията данните трябва да бъдат защитени от грешки при преноса или неоторизирана промяна. Формата трябва да осигури такава защита, че да гарантира цялостта на данните и да елиминира възможността от ръчни промени.</a:t>
            </a:r>
          </a:p>
          <a:p>
            <a:r>
              <a:rPr lang="ru-RU" b="1" dirty="0" smtClean="0"/>
              <a:t>Дълготрайност и версионна независимост: </a:t>
            </a:r>
            <a:r>
              <a:rPr lang="ru-RU" dirty="0" smtClean="0"/>
              <a:t>Структурите трябва да бъдат самоописващи до степен пълна независимост от версията на системата, която го чете. Данните трябва да останат цели и напълно четими в обхвата на структурата, в която са записани.</a:t>
            </a:r>
            <a:endParaRPr lang="bg-BG" dirty="0"/>
          </a:p>
        </p:txBody>
      </p:sp>
    </p:spTree>
    <p:extLst>
      <p:ext uri="{BB962C8B-B14F-4D97-AF65-F5344CB8AC3E}">
        <p14:creationId xmlns:p14="http://schemas.microsoft.com/office/powerpoint/2010/main" val="39876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1000"/>
                                        <p:tgtEl>
                                          <p:spTgt spid="13">
                                            <p:txEl>
                                              <p:pRg st="2" end="2"/>
                                            </p:txEl>
                                          </p:spTgt>
                                        </p:tgtEl>
                                      </p:cBhvr>
                                    </p:animEffect>
                                    <p:anim calcmode="lin" valueType="num">
                                      <p:cBhvr>
                                        <p:cTn id="2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fade">
                                      <p:cBhvr>
                                        <p:cTn id="28" dur="1000"/>
                                        <p:tgtEl>
                                          <p:spTgt spid="13">
                                            <p:txEl>
                                              <p:pRg st="3" end="3"/>
                                            </p:txEl>
                                          </p:spTgt>
                                        </p:tgtEl>
                                      </p:cBhvr>
                                    </p:animEffect>
                                    <p:anim calcmode="lin" valueType="num">
                                      <p:cBhvr>
                                        <p:cTn id="29"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3">
                                            <p:txEl>
                                              <p:pRg st="4" end="4"/>
                                            </p:txEl>
                                          </p:spTgt>
                                        </p:tgtEl>
                                        <p:attrNameLst>
                                          <p:attrName>style.visibility</p:attrName>
                                        </p:attrNameLst>
                                      </p:cBhvr>
                                      <p:to>
                                        <p:strVal val="visible"/>
                                      </p:to>
                                    </p:set>
                                    <p:animEffect transition="in" filter="fade">
                                      <p:cBhvr>
                                        <p:cTn id="35" dur="1000"/>
                                        <p:tgtEl>
                                          <p:spTgt spid="13">
                                            <p:txEl>
                                              <p:pRg st="4" end="4"/>
                                            </p:txEl>
                                          </p:spTgt>
                                        </p:tgtEl>
                                      </p:cBhvr>
                                    </p:animEffect>
                                    <p:anim calcmode="lin" valueType="num">
                                      <p:cBhvr>
                                        <p:cTn id="36"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bg-BG" dirty="0" smtClean="0"/>
              <a:t>Как се пести място – когато знаем какво пазим, можем да отделим нужното място за него, без да прахосваме ресурс- в програминето това се нарича типизация.Когато въвеждаме различна информация в една и съща форма, запазваме формата и само сменяме информацията.</a:t>
            </a:r>
          </a:p>
          <a:p>
            <a:pPr marL="0" indent="0">
              <a:buNone/>
            </a:pPr>
            <a:r>
              <a:rPr lang="bg-BG" dirty="0" smtClean="0"/>
              <a:t>Как се пести ресурс – направи така че да можеш с една и съща операция да извличаш различна информация</a:t>
            </a:r>
          </a:p>
          <a:p>
            <a:pPr marL="0" indent="0">
              <a:buNone/>
            </a:pPr>
            <a:r>
              <a:rPr lang="bg-BG" dirty="0" smtClean="0"/>
              <a:t>Как се печели скорост – обработвай само това, което ти е нужно. Всяка книга има съдържание.</a:t>
            </a:r>
            <a:endParaRPr lang="bg-BG" dirty="0"/>
          </a:p>
        </p:txBody>
      </p:sp>
    </p:spTree>
    <p:extLst>
      <p:ext uri="{BB962C8B-B14F-4D97-AF65-F5344CB8AC3E}">
        <p14:creationId xmlns:p14="http://schemas.microsoft.com/office/powerpoint/2010/main" val="855661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g-BG" dirty="0" smtClean="0"/>
              <a:t>Примитивни (основни типове)</a:t>
            </a:r>
            <a:endParaRPr lang="bg-B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12521722"/>
              </p:ext>
            </p:extLst>
          </p:nvPr>
        </p:nvGraphicFramePr>
        <p:xfrm>
          <a:off x="838200" y="1825625"/>
          <a:ext cx="10515600" cy="222504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862348544"/>
                    </a:ext>
                  </a:extLst>
                </a:gridCol>
                <a:gridCol w="5257800">
                  <a:extLst>
                    <a:ext uri="{9D8B030D-6E8A-4147-A177-3AD203B41FA5}">
                      <a16:colId xmlns:a16="http://schemas.microsoft.com/office/drawing/2014/main" val="113497542"/>
                    </a:ext>
                  </a:extLst>
                </a:gridCol>
              </a:tblGrid>
              <a:tr h="370840">
                <a:tc>
                  <a:txBody>
                    <a:bodyPr/>
                    <a:lstStyle/>
                    <a:p>
                      <a:r>
                        <a:rPr lang="bg-BG" dirty="0" smtClean="0"/>
                        <a:t>Означение</a:t>
                      </a:r>
                      <a:endParaRPr lang="bg-BG" dirty="0"/>
                    </a:p>
                  </a:txBody>
                  <a:tcPr/>
                </a:tc>
                <a:tc>
                  <a:txBody>
                    <a:bodyPr/>
                    <a:lstStyle/>
                    <a:p>
                      <a:r>
                        <a:rPr lang="bg-BG" dirty="0" smtClean="0"/>
                        <a:t>Предназначение</a:t>
                      </a:r>
                      <a:endParaRPr lang="bg-BG" dirty="0"/>
                    </a:p>
                  </a:txBody>
                  <a:tcPr/>
                </a:tc>
                <a:extLst>
                  <a:ext uri="{0D108BD9-81ED-4DB2-BD59-A6C34878D82A}">
                    <a16:rowId xmlns:a16="http://schemas.microsoft.com/office/drawing/2014/main" val="2023890931"/>
                  </a:ext>
                </a:extLst>
              </a:tr>
              <a:tr h="370840">
                <a:tc>
                  <a:txBody>
                    <a:bodyPr/>
                    <a:lstStyle/>
                    <a:p>
                      <a:r>
                        <a:rPr lang="en-US" dirty="0" smtClean="0"/>
                        <a:t>string/char</a:t>
                      </a:r>
                      <a:endParaRPr lang="bg-BG" dirty="0"/>
                    </a:p>
                  </a:txBody>
                  <a:tcPr/>
                </a:tc>
                <a:tc>
                  <a:txBody>
                    <a:bodyPr/>
                    <a:lstStyle/>
                    <a:p>
                      <a:r>
                        <a:rPr lang="bg-BG" dirty="0" smtClean="0"/>
                        <a:t>Текст/символ</a:t>
                      </a:r>
                      <a:endParaRPr lang="bg-BG" dirty="0"/>
                    </a:p>
                  </a:txBody>
                  <a:tcPr/>
                </a:tc>
                <a:extLst>
                  <a:ext uri="{0D108BD9-81ED-4DB2-BD59-A6C34878D82A}">
                    <a16:rowId xmlns:a16="http://schemas.microsoft.com/office/drawing/2014/main" val="3489840938"/>
                  </a:ext>
                </a:extLst>
              </a:tr>
              <a:tr h="370840">
                <a:tc>
                  <a:txBody>
                    <a:bodyPr/>
                    <a:lstStyle/>
                    <a:p>
                      <a:r>
                        <a:rPr lang="en-US" dirty="0" smtClean="0"/>
                        <a:t>integer/byte</a:t>
                      </a:r>
                      <a:endParaRPr lang="bg-BG" dirty="0"/>
                    </a:p>
                  </a:txBody>
                  <a:tcPr/>
                </a:tc>
                <a:tc>
                  <a:txBody>
                    <a:bodyPr/>
                    <a:lstStyle/>
                    <a:p>
                      <a:r>
                        <a:rPr lang="bg-BG" dirty="0" smtClean="0"/>
                        <a:t>Цели числа</a:t>
                      </a:r>
                      <a:endParaRPr lang="bg-BG" dirty="0"/>
                    </a:p>
                  </a:txBody>
                  <a:tcPr/>
                </a:tc>
                <a:extLst>
                  <a:ext uri="{0D108BD9-81ED-4DB2-BD59-A6C34878D82A}">
                    <a16:rowId xmlns:a16="http://schemas.microsoft.com/office/drawing/2014/main" val="1454747907"/>
                  </a:ext>
                </a:extLst>
              </a:tr>
              <a:tr h="370840">
                <a:tc>
                  <a:txBody>
                    <a:bodyPr/>
                    <a:lstStyle/>
                    <a:p>
                      <a:r>
                        <a:rPr lang="en-US" dirty="0" smtClean="0"/>
                        <a:t>double/float/real</a:t>
                      </a:r>
                      <a:endParaRPr lang="bg-BG" dirty="0"/>
                    </a:p>
                  </a:txBody>
                  <a:tcPr/>
                </a:tc>
                <a:tc>
                  <a:txBody>
                    <a:bodyPr/>
                    <a:lstStyle/>
                    <a:p>
                      <a:r>
                        <a:rPr lang="bg-BG" dirty="0" smtClean="0"/>
                        <a:t>Реални(дробни) числа</a:t>
                      </a:r>
                      <a:endParaRPr lang="bg-BG" dirty="0"/>
                    </a:p>
                  </a:txBody>
                  <a:tcPr/>
                </a:tc>
                <a:extLst>
                  <a:ext uri="{0D108BD9-81ED-4DB2-BD59-A6C34878D82A}">
                    <a16:rowId xmlns:a16="http://schemas.microsoft.com/office/drawing/2014/main" val="2107567817"/>
                  </a:ext>
                </a:extLst>
              </a:tr>
              <a:tr h="370840">
                <a:tc>
                  <a:txBody>
                    <a:bodyPr/>
                    <a:lstStyle/>
                    <a:p>
                      <a:r>
                        <a:rPr lang="en-US" dirty="0" smtClean="0"/>
                        <a:t>Array</a:t>
                      </a:r>
                      <a:endParaRPr lang="bg-BG" dirty="0"/>
                    </a:p>
                  </a:txBody>
                  <a:tcPr/>
                </a:tc>
                <a:tc>
                  <a:txBody>
                    <a:bodyPr/>
                    <a:lstStyle/>
                    <a:p>
                      <a:r>
                        <a:rPr lang="bg-BG" dirty="0" smtClean="0"/>
                        <a:t>Масив</a:t>
                      </a:r>
                      <a:endParaRPr lang="bg-BG" dirty="0"/>
                    </a:p>
                  </a:txBody>
                  <a:tcPr/>
                </a:tc>
                <a:extLst>
                  <a:ext uri="{0D108BD9-81ED-4DB2-BD59-A6C34878D82A}">
                    <a16:rowId xmlns:a16="http://schemas.microsoft.com/office/drawing/2014/main" val="1186565904"/>
                  </a:ext>
                </a:extLst>
              </a:tr>
              <a:tr h="370840">
                <a:tc>
                  <a:txBody>
                    <a:bodyPr/>
                    <a:lstStyle/>
                    <a:p>
                      <a:r>
                        <a:rPr lang="en-US" dirty="0" smtClean="0"/>
                        <a:t>List</a:t>
                      </a:r>
                      <a:endParaRPr lang="bg-BG" dirty="0"/>
                    </a:p>
                  </a:txBody>
                  <a:tcPr/>
                </a:tc>
                <a:tc>
                  <a:txBody>
                    <a:bodyPr/>
                    <a:lstStyle/>
                    <a:p>
                      <a:r>
                        <a:rPr lang="bg-BG" dirty="0" smtClean="0"/>
                        <a:t>списък</a:t>
                      </a:r>
                      <a:endParaRPr lang="bg-BG" dirty="0"/>
                    </a:p>
                  </a:txBody>
                  <a:tcPr/>
                </a:tc>
                <a:extLst>
                  <a:ext uri="{0D108BD9-81ED-4DB2-BD59-A6C34878D82A}">
                    <a16:rowId xmlns:a16="http://schemas.microsoft.com/office/drawing/2014/main" val="2900411952"/>
                  </a:ext>
                </a:extLst>
              </a:tr>
            </a:tbl>
          </a:graphicData>
        </a:graphic>
      </p:graphicFrame>
    </p:spTree>
    <p:extLst>
      <p:ext uri="{BB962C8B-B14F-4D97-AF65-F5344CB8AC3E}">
        <p14:creationId xmlns:p14="http://schemas.microsoft.com/office/powerpoint/2010/main" val="3365673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g-BG" dirty="0" smtClean="0"/>
              <a:t>Обекти</a:t>
            </a:r>
            <a:endParaRPr lang="bg-BG" dirty="0"/>
          </a:p>
        </p:txBody>
      </p:sp>
      <p:sp>
        <p:nvSpPr>
          <p:cNvPr id="3" name="Content Placeholder 2"/>
          <p:cNvSpPr>
            <a:spLocks noGrp="1"/>
          </p:cNvSpPr>
          <p:nvPr>
            <p:ph idx="1"/>
          </p:nvPr>
        </p:nvSpPr>
        <p:spPr/>
        <p:txBody>
          <a:bodyPr/>
          <a:lstStyle/>
          <a:p>
            <a:pPr marL="0" indent="0">
              <a:buNone/>
            </a:pPr>
            <a:r>
              <a:rPr lang="ru-RU" b="1" dirty="0"/>
              <a:t>Описателна структура</a:t>
            </a:r>
            <a:r>
              <a:rPr lang="ru-RU" dirty="0" smtClean="0"/>
              <a:t>, която комбинира примитивни типове (текст, числа), за да представи свойствата на конкретен модел или предмет.</a:t>
            </a:r>
            <a:endParaRPr lang="bg-BG" dirty="0"/>
          </a:p>
        </p:txBody>
      </p:sp>
    </p:spTree>
    <p:extLst>
      <p:ext uri="{BB962C8B-B14F-4D97-AF65-F5344CB8AC3E}">
        <p14:creationId xmlns:p14="http://schemas.microsoft.com/office/powerpoint/2010/main" val="17689379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g-BG" dirty="0" smtClean="0"/>
              <a:t>Файлов формат </a:t>
            </a:r>
            <a:r>
              <a:rPr lang="en-US" dirty="0" smtClean="0"/>
              <a:t>PTT – </a:t>
            </a:r>
            <a:r>
              <a:rPr lang="en-US" dirty="0"/>
              <a:t>P</a:t>
            </a:r>
            <a:r>
              <a:rPr lang="en-US" dirty="0" smtClean="0"/>
              <a:t>osition </a:t>
            </a:r>
            <a:r>
              <a:rPr lang="en-US" dirty="0"/>
              <a:t>T</a:t>
            </a:r>
            <a:r>
              <a:rPr lang="en-US" dirty="0" smtClean="0"/>
              <a:t>emplate </a:t>
            </a:r>
            <a:r>
              <a:rPr lang="en-US" dirty="0"/>
              <a:t>T</a:t>
            </a:r>
            <a:r>
              <a:rPr lang="en-US" dirty="0" smtClean="0"/>
              <a:t>ext</a:t>
            </a:r>
            <a:endParaRPr lang="bg-BG" dirty="0"/>
          </a:p>
        </p:txBody>
      </p:sp>
      <p:sp>
        <p:nvSpPr>
          <p:cNvPr id="6" name="Rectangle 5"/>
          <p:cNvSpPr/>
          <p:nvPr/>
        </p:nvSpPr>
        <p:spPr>
          <a:xfrm>
            <a:off x="677662" y="1690688"/>
            <a:ext cx="10676138" cy="923330"/>
          </a:xfrm>
          <a:prstGeom prst="rect">
            <a:avLst/>
          </a:prstGeom>
        </p:spPr>
        <p:txBody>
          <a:bodyPr wrap="square">
            <a:spAutoFit/>
          </a:bodyPr>
          <a:lstStyle/>
          <a:p>
            <a:r>
              <a:rPr lang="ru-RU" b="1" dirty="0" smtClean="0"/>
              <a:t>Проектиран за автоматизирана среда: </a:t>
            </a:r>
            <a:r>
              <a:rPr lang="ru-RU" dirty="0" smtClean="0"/>
              <a:t>В една национална мрежа хиляди машини, софтуерни модули и измервателни уреди комуникират непрекъснато. Форматът трябва да оптимизиран за светкавична, автоматизирана обработка от софтуера без излишен разход на изчислителен ресурс;</a:t>
            </a:r>
          </a:p>
        </p:txBody>
      </p:sp>
      <p:sp>
        <p:nvSpPr>
          <p:cNvPr id="7" name="Rectangle 6"/>
          <p:cNvSpPr/>
          <p:nvPr/>
        </p:nvSpPr>
        <p:spPr>
          <a:xfrm>
            <a:off x="677662" y="2894407"/>
            <a:ext cx="10608076" cy="3416320"/>
          </a:xfrm>
          <a:prstGeom prst="rect">
            <a:avLst/>
          </a:prstGeom>
        </p:spPr>
        <p:txBody>
          <a:bodyPr wrap="square">
            <a:spAutoFit/>
          </a:bodyPr>
          <a:lstStyle/>
          <a:p>
            <a:pPr marL="342900" indent="-342900">
              <a:buAutoNum type="arabicPeriod"/>
            </a:pPr>
            <a:r>
              <a:rPr lang="ru-RU" b="1" dirty="0" smtClean="0"/>
              <a:t>Плоска линейна структура (Край на валидиращите схеми). Светкавична обработка: </a:t>
            </a:r>
            <a:r>
              <a:rPr lang="ru-RU" dirty="0" smtClean="0"/>
              <a:t>Вместо сложни дървовидни структури, които изискват тежки валидиращи схеми (XSD) и постоянно парсване, форматът предлага плосък модел, който машините обработват мигновено.</a:t>
            </a:r>
          </a:p>
          <a:p>
            <a:pPr marL="342900" indent="-342900">
              <a:buAutoNum type="arabicPeriod"/>
            </a:pPr>
            <a:r>
              <a:rPr lang="ru-RU" b="1" dirty="0" smtClean="0"/>
              <a:t>Изолирани разделители: </a:t>
            </a:r>
            <a:r>
              <a:rPr lang="ru-RU" dirty="0" smtClean="0"/>
              <a:t>Системните разделители са специално подбрани така, че да не могат да бъдат въведени случайно от потребител през клавиатурата.</a:t>
            </a:r>
          </a:p>
          <a:p>
            <a:pPr marL="342900" indent="-342900">
              <a:buAutoNum type="arabicPeriod"/>
            </a:pPr>
            <a:r>
              <a:rPr lang="ru-RU" b="1" dirty="0" smtClean="0"/>
              <a:t>Без нужда от проверки: </a:t>
            </a:r>
            <a:r>
              <a:rPr lang="ru-RU" dirty="0" smtClean="0"/>
              <a:t>Това автоматично елиминира необходимостта от допълнителна проверка за интегритет на входните данни (data validation) както при запис, така и при четене.</a:t>
            </a:r>
          </a:p>
          <a:p>
            <a:r>
              <a:rPr lang="ru-RU" b="1" dirty="0" smtClean="0"/>
              <a:t>4. Заглавно съдържание и Поблоков достъп. Файлово "съдържание" (Индекс): </a:t>
            </a:r>
            <a:r>
              <a:rPr lang="ru-RU" dirty="0" smtClean="0"/>
              <a:t>Всеки файл започва със строго заглавие, което указва точната позиция (от кой байт) започва всеки отделен обект в документа.</a:t>
            </a:r>
          </a:p>
          <a:p>
            <a:r>
              <a:rPr lang="ru-RU" b="1" dirty="0" smtClean="0"/>
              <a:t>5. Позиционен достъп (Offset): </a:t>
            </a:r>
            <a:r>
              <a:rPr lang="ru-RU" dirty="0" smtClean="0"/>
              <a:t>Позволява на софтуера да достъпва данните поблоково. Не е необходимо да се чете и зарежда целият файл в паметта, за да се стигне до конкретна информация – системата "скача" директно на позицията на нужния обект и прочита само него.</a:t>
            </a:r>
            <a:endParaRPr lang="bg-BG" dirty="0"/>
          </a:p>
        </p:txBody>
      </p:sp>
    </p:spTree>
    <p:extLst>
      <p:ext uri="{BB962C8B-B14F-4D97-AF65-F5344CB8AC3E}">
        <p14:creationId xmlns:p14="http://schemas.microsoft.com/office/powerpoint/2010/main" val="19230752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g-BG" dirty="0" smtClean="0"/>
              <a:t>Файлов формат </a:t>
            </a:r>
            <a:r>
              <a:rPr lang="en-US" dirty="0" smtClean="0"/>
              <a:t>PTT – </a:t>
            </a:r>
            <a:r>
              <a:rPr lang="en-US" dirty="0"/>
              <a:t>P</a:t>
            </a:r>
            <a:r>
              <a:rPr lang="en-US" dirty="0" smtClean="0"/>
              <a:t>osition </a:t>
            </a:r>
            <a:r>
              <a:rPr lang="en-US" dirty="0"/>
              <a:t>T</a:t>
            </a:r>
            <a:r>
              <a:rPr lang="en-US" dirty="0" smtClean="0"/>
              <a:t>emplate </a:t>
            </a:r>
            <a:r>
              <a:rPr lang="en-US" dirty="0"/>
              <a:t>T</a:t>
            </a:r>
            <a:r>
              <a:rPr lang="en-US" dirty="0" smtClean="0"/>
              <a:t>ext</a:t>
            </a:r>
            <a:endParaRPr lang="bg-BG" dirty="0"/>
          </a:p>
        </p:txBody>
      </p:sp>
      <p:sp>
        <p:nvSpPr>
          <p:cNvPr id="6" name="Rectangle 5"/>
          <p:cNvSpPr/>
          <p:nvPr/>
        </p:nvSpPr>
        <p:spPr>
          <a:xfrm>
            <a:off x="461639" y="1690688"/>
            <a:ext cx="10892161" cy="923330"/>
          </a:xfrm>
          <a:prstGeom prst="rect">
            <a:avLst/>
          </a:prstGeom>
        </p:spPr>
        <p:txBody>
          <a:bodyPr wrap="square">
            <a:spAutoFit/>
          </a:bodyPr>
          <a:lstStyle/>
          <a:p>
            <a:r>
              <a:rPr lang="ru-RU" b="1" dirty="0" smtClean="0"/>
              <a:t>Радикално олекотяване без загуба на четимост:</a:t>
            </a:r>
            <a:r>
              <a:rPr lang="ru-RU" dirty="0" smtClean="0"/>
              <a:t> Форматът трябва критично да намали  обема на данните, като премахва софтуерния "шум" (повтарящите се етикети на XML и JSON). В същото време да не губи своята достъпност – данните и структурите да са ясно видими и четими за експертите при нужда от ръчен преглед;</a:t>
            </a:r>
          </a:p>
        </p:txBody>
      </p:sp>
      <p:sp>
        <p:nvSpPr>
          <p:cNvPr id="7" name="Rectangle 6"/>
          <p:cNvSpPr/>
          <p:nvPr/>
        </p:nvSpPr>
        <p:spPr>
          <a:xfrm>
            <a:off x="677662" y="2894407"/>
            <a:ext cx="10608076" cy="2585323"/>
          </a:xfrm>
          <a:prstGeom prst="rect">
            <a:avLst/>
          </a:prstGeom>
        </p:spPr>
        <p:txBody>
          <a:bodyPr wrap="square">
            <a:spAutoFit/>
          </a:bodyPr>
          <a:lstStyle/>
          <a:p>
            <a:pPr marL="342900" indent="-342900">
              <a:buAutoNum type="arabicPeriod"/>
            </a:pPr>
            <a:r>
              <a:rPr lang="ru-RU" b="1" dirty="0" smtClean="0"/>
              <a:t>Шаблонна организация (Елиминиране на излишъка). Без излишно повторение: </a:t>
            </a:r>
            <a:r>
              <a:rPr lang="ru-RU" dirty="0" smtClean="0"/>
              <a:t>Вместо да повтаря указатели и етикети непрекъснато (както XML и JSON правят за всеки отделен запис), структурата е изградена на шаблонен принцип.</a:t>
            </a:r>
          </a:p>
          <a:p>
            <a:pPr marL="342900" indent="-342900">
              <a:buAutoNum type="arabicPeriod"/>
            </a:pPr>
            <a:r>
              <a:rPr lang="ru-RU" b="1" dirty="0" smtClean="0"/>
              <a:t>Интелигентни блокове с данни: </a:t>
            </a:r>
            <a:r>
              <a:rPr lang="ru-RU" dirty="0" smtClean="0"/>
              <a:t>Всеки отделен блок започва с дефиниран шаблон (TEMPLATE), който дава точни инструкции на машината как да интерпретира информацията в следващия блок от стойности.</a:t>
            </a:r>
          </a:p>
          <a:p>
            <a:pPr marL="342900" indent="-342900">
              <a:buAutoNum type="arabicPeriod"/>
            </a:pPr>
            <a:r>
              <a:rPr lang="ru-RU" b="1" dirty="0" smtClean="0"/>
              <a:t>Възстановяване без загуба на контекст: </a:t>
            </a:r>
            <a:r>
              <a:rPr lang="ru-RU" dirty="0" smtClean="0"/>
              <a:t>Шаблонът съдържа едновременно името на дадения параметър/обект и неговия софтуерен тип. Това гарантира, че системата може да възстанови обектите в паметта със 100% точност и без никакво объркване на контекста.</a:t>
            </a:r>
            <a:endParaRPr lang="bg-BG" dirty="0"/>
          </a:p>
        </p:txBody>
      </p:sp>
    </p:spTree>
    <p:extLst>
      <p:ext uri="{BB962C8B-B14F-4D97-AF65-F5344CB8AC3E}">
        <p14:creationId xmlns:p14="http://schemas.microsoft.com/office/powerpoint/2010/main" val="14338613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g-BG" dirty="0" smtClean="0"/>
              <a:t>Файлов формат </a:t>
            </a:r>
            <a:r>
              <a:rPr lang="en-US" dirty="0" smtClean="0"/>
              <a:t>PTT – </a:t>
            </a:r>
            <a:r>
              <a:rPr lang="en-US" dirty="0"/>
              <a:t>P</a:t>
            </a:r>
            <a:r>
              <a:rPr lang="en-US" dirty="0" smtClean="0"/>
              <a:t>osition </a:t>
            </a:r>
            <a:r>
              <a:rPr lang="en-US" dirty="0"/>
              <a:t>T</a:t>
            </a:r>
            <a:r>
              <a:rPr lang="en-US" dirty="0" smtClean="0"/>
              <a:t>emplate </a:t>
            </a:r>
            <a:r>
              <a:rPr lang="en-US" dirty="0"/>
              <a:t>T</a:t>
            </a:r>
            <a:r>
              <a:rPr lang="en-US" dirty="0" smtClean="0"/>
              <a:t>ext</a:t>
            </a:r>
            <a:endParaRPr lang="bg-BG" dirty="0"/>
          </a:p>
        </p:txBody>
      </p:sp>
      <p:sp>
        <p:nvSpPr>
          <p:cNvPr id="6" name="Rectangle 5"/>
          <p:cNvSpPr/>
          <p:nvPr/>
        </p:nvSpPr>
        <p:spPr>
          <a:xfrm>
            <a:off x="461639" y="1690688"/>
            <a:ext cx="10892161" cy="923330"/>
          </a:xfrm>
          <a:prstGeom prst="rect">
            <a:avLst/>
          </a:prstGeom>
        </p:spPr>
        <p:txBody>
          <a:bodyPr wrap="square">
            <a:spAutoFit/>
          </a:bodyPr>
          <a:lstStyle/>
          <a:p>
            <a:r>
              <a:rPr lang="ru-RU" b="1" dirty="0" smtClean="0"/>
              <a:t>Архитектурна надеждност и интегритет: </a:t>
            </a:r>
            <a:r>
              <a:rPr lang="ru-RU" dirty="0" smtClean="0"/>
              <a:t>В метрологията данните трябва да бъдат защитени от грешки при преноса или неоторизирана промяна. Формата трябва да осигури такава защита, че да гарантира цялостта на данните и да елиминира възможността от ръчни промени.</a:t>
            </a:r>
          </a:p>
        </p:txBody>
      </p:sp>
      <p:sp>
        <p:nvSpPr>
          <p:cNvPr id="3" name="Rectangle 2"/>
          <p:cNvSpPr/>
          <p:nvPr/>
        </p:nvSpPr>
        <p:spPr>
          <a:xfrm>
            <a:off x="838200" y="3830183"/>
            <a:ext cx="10395752" cy="2031325"/>
          </a:xfrm>
          <a:prstGeom prst="rect">
            <a:avLst/>
          </a:prstGeom>
        </p:spPr>
        <p:txBody>
          <a:bodyPr wrap="square">
            <a:spAutoFit/>
          </a:bodyPr>
          <a:lstStyle/>
          <a:p>
            <a:r>
              <a:rPr lang="ru-RU" b="1" dirty="0" smtClean="0"/>
              <a:t>1. Защита срещу ръчна намеса: </a:t>
            </a:r>
            <a:r>
              <a:rPr lang="ru-RU" dirty="0" smtClean="0"/>
              <a:t>За данни, които е нужно да бъдат защитени от подмяна, форматът предоставя опция за интегрирана ХЕШ сума. Тя гарантира, че нито една точка, буква или цифра във вече готовия файл не могат да бъдат подменени ръчно в текстов редактор.</a:t>
            </a:r>
          </a:p>
          <a:p>
            <a:r>
              <a:rPr lang="ru-RU" b="1" dirty="0" smtClean="0"/>
              <a:t>2. Каскадни Квалифицирани електронни подписи (КЕП): </a:t>
            </a:r>
            <a:r>
              <a:rPr lang="ru-RU" dirty="0" smtClean="0"/>
              <a:t>Подписите се интегрират директно в самата структура на файла, без нужда от външни контейнери.</a:t>
            </a:r>
          </a:p>
          <a:p>
            <a:r>
              <a:rPr lang="ru-RU" b="1" dirty="0" smtClean="0"/>
              <a:t>3. Статут на юридически документ: </a:t>
            </a:r>
            <a:r>
              <a:rPr lang="ru-RU" dirty="0" smtClean="0"/>
              <a:t>Комбинацията от ХЕШ защита и каскаден КЕП превръща файла в официален, софтуерно проверим документ с напълно гарантирано съдържание.</a:t>
            </a:r>
            <a:endParaRPr lang="bg-BG" dirty="0"/>
          </a:p>
        </p:txBody>
      </p:sp>
    </p:spTree>
    <p:extLst>
      <p:ext uri="{BB962C8B-B14F-4D97-AF65-F5344CB8AC3E}">
        <p14:creationId xmlns:p14="http://schemas.microsoft.com/office/powerpoint/2010/main" val="8520095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g-BG" dirty="0" smtClean="0"/>
              <a:t>Файлов формат </a:t>
            </a:r>
            <a:r>
              <a:rPr lang="en-US" dirty="0" smtClean="0"/>
              <a:t>PTT – </a:t>
            </a:r>
            <a:r>
              <a:rPr lang="en-US" dirty="0"/>
              <a:t>P</a:t>
            </a:r>
            <a:r>
              <a:rPr lang="en-US" dirty="0" smtClean="0"/>
              <a:t>osition </a:t>
            </a:r>
            <a:r>
              <a:rPr lang="en-US" dirty="0"/>
              <a:t>T</a:t>
            </a:r>
            <a:r>
              <a:rPr lang="en-US" dirty="0" smtClean="0"/>
              <a:t>emplate </a:t>
            </a:r>
            <a:r>
              <a:rPr lang="en-US" dirty="0"/>
              <a:t>T</a:t>
            </a:r>
            <a:r>
              <a:rPr lang="en-US" dirty="0" smtClean="0"/>
              <a:t>ext</a:t>
            </a:r>
            <a:endParaRPr lang="bg-BG" dirty="0"/>
          </a:p>
        </p:txBody>
      </p:sp>
      <p:sp>
        <p:nvSpPr>
          <p:cNvPr id="6" name="Rectangle 5"/>
          <p:cNvSpPr/>
          <p:nvPr/>
        </p:nvSpPr>
        <p:spPr>
          <a:xfrm>
            <a:off x="461639" y="1690688"/>
            <a:ext cx="10892161" cy="923330"/>
          </a:xfrm>
          <a:prstGeom prst="rect">
            <a:avLst/>
          </a:prstGeom>
        </p:spPr>
        <p:txBody>
          <a:bodyPr wrap="square">
            <a:spAutoFit/>
          </a:bodyPr>
          <a:lstStyle/>
          <a:p>
            <a:r>
              <a:rPr lang="ru-RU" b="1" dirty="0" smtClean="0"/>
              <a:t>Архитектурна надеждност и интегритет: </a:t>
            </a:r>
            <a:r>
              <a:rPr lang="ru-RU" dirty="0" smtClean="0"/>
              <a:t>В метрологията данните трябва да бъдат защитени от грешки при преноса или неоторизирана промяна. Формата трябва да осигури такава защита, че да гарантира цялостта на данните и да елиминира възможността от ръчни промени.</a:t>
            </a:r>
          </a:p>
        </p:txBody>
      </p:sp>
      <p:sp>
        <p:nvSpPr>
          <p:cNvPr id="3" name="Rectangle 2"/>
          <p:cNvSpPr/>
          <p:nvPr/>
        </p:nvSpPr>
        <p:spPr>
          <a:xfrm>
            <a:off x="838200" y="3830183"/>
            <a:ext cx="10395752" cy="2585323"/>
          </a:xfrm>
          <a:prstGeom prst="rect">
            <a:avLst/>
          </a:prstGeom>
        </p:spPr>
        <p:txBody>
          <a:bodyPr wrap="square">
            <a:spAutoFit/>
          </a:bodyPr>
          <a:lstStyle/>
          <a:p>
            <a:r>
              <a:rPr lang="ru-RU" b="1" dirty="0" smtClean="0"/>
              <a:t>Пълна автономност на данните: </a:t>
            </a:r>
            <a:r>
              <a:rPr lang="ru-RU" dirty="0" smtClean="0"/>
              <a:t>Структурите са самоописващи се до такава степен, че файлът е напълно независим от версията на системата, която го чете в момента.</a:t>
            </a:r>
          </a:p>
          <a:p>
            <a:r>
              <a:rPr lang="ru-RU" b="1" dirty="0" smtClean="0"/>
              <a:t>Капсулация на контекста: </a:t>
            </a:r>
            <a:r>
              <a:rPr lang="ru-RU" dirty="0" smtClean="0"/>
              <a:t>Данните остават цели, свързани и напълно четими в точния обхват на структурата, в която са били записани първоначално.</a:t>
            </a:r>
          </a:p>
          <a:p>
            <a:r>
              <a:rPr lang="ru-RU" b="1" dirty="0" smtClean="0"/>
              <a:t>Вечна съвместимост назад: </a:t>
            </a:r>
            <a:r>
              <a:rPr lang="ru-RU" dirty="0" smtClean="0"/>
              <a:t>Дори след 10 или 20 години, новите версии ще могат безпроблемно да декодират старите файлове, защото те носят своите шаблони в себе си.</a:t>
            </a:r>
          </a:p>
          <a:p>
            <a:r>
              <a:rPr lang="ru-RU" b="1" dirty="0" smtClean="0"/>
              <a:t>Мултиплатформеност: </a:t>
            </a:r>
            <a:r>
              <a:rPr lang="ru-RU" dirty="0" smtClean="0"/>
              <a:t>Примитивните типове данни в отделните платформи, имат различни имена и обхвати. Формат носи в себе си името на платформата, която го е генерирала, с цел запазване пълен интегритет с платформата, която го чете.</a:t>
            </a:r>
            <a:endParaRPr lang="bg-BG" dirty="0"/>
          </a:p>
        </p:txBody>
      </p:sp>
    </p:spTree>
    <p:extLst>
      <p:ext uri="{BB962C8B-B14F-4D97-AF65-F5344CB8AC3E}">
        <p14:creationId xmlns:p14="http://schemas.microsoft.com/office/powerpoint/2010/main" val="1955334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g-BG" dirty="0" smtClean="0"/>
              <a:t>Файлов формат </a:t>
            </a:r>
            <a:r>
              <a:rPr lang="en-US" dirty="0" smtClean="0"/>
              <a:t>PTT – </a:t>
            </a:r>
            <a:r>
              <a:rPr lang="en-US" dirty="0"/>
              <a:t>P</a:t>
            </a:r>
            <a:r>
              <a:rPr lang="en-US" dirty="0" smtClean="0"/>
              <a:t>osition </a:t>
            </a:r>
            <a:r>
              <a:rPr lang="en-US" dirty="0"/>
              <a:t>T</a:t>
            </a:r>
            <a:r>
              <a:rPr lang="en-US" dirty="0" smtClean="0"/>
              <a:t>emplate Text</a:t>
            </a:r>
            <a:r>
              <a:rPr lang="bg-BG" dirty="0" smtClean="0"/>
              <a:t/>
            </a:r>
            <a:br>
              <a:rPr lang="bg-BG" dirty="0" smtClean="0"/>
            </a:br>
            <a:r>
              <a:rPr lang="ru-RU" sz="2200" dirty="0" smtClean="0"/>
              <a:t>УНИВЕРСАЛНА ЛИНЕЙНА СТРУКТУРА НА ФАЙЛА </a:t>
            </a:r>
            <a:endParaRPr lang="bg-BG" sz="2200" dirty="0"/>
          </a:p>
        </p:txBody>
      </p:sp>
      <p:sp>
        <p:nvSpPr>
          <p:cNvPr id="5" name="Rounded Rectangle 4"/>
          <p:cNvSpPr/>
          <p:nvPr/>
        </p:nvSpPr>
        <p:spPr>
          <a:xfrm>
            <a:off x="479394" y="2050740"/>
            <a:ext cx="3009530" cy="34622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ru-RU" sz="1400" dirty="0" smtClean="0"/>
              <a:t>[STX] (\x02) — Маркер за старт на файла</a:t>
            </a:r>
          </a:p>
          <a:p>
            <a:pPr marL="285750" indent="-285750" algn="ctr">
              <a:buFont typeface="Arial" panose="020B0604020202020204" pitchFamily="34" charset="0"/>
              <a:buChar char="•"/>
            </a:pPr>
            <a:r>
              <a:rPr lang="ru-RU" sz="1400" dirty="0" smtClean="0"/>
              <a:t>ИНДЕКС — Списък с двойки "Име на обект - Байтова позиция«</a:t>
            </a:r>
          </a:p>
          <a:p>
            <a:pPr marL="285750" indent="-285750" algn="ctr">
              <a:buFont typeface="Arial" panose="020B0604020202020204" pitchFamily="34" charset="0"/>
              <a:buChar char="•"/>
            </a:pPr>
            <a:r>
              <a:rPr lang="ru-RU" sz="1400" dirty="0" smtClean="0"/>
              <a:t>[ETX] (\x03) — Маркер за край на индекса</a:t>
            </a:r>
          </a:p>
          <a:p>
            <a:pPr marL="285750" indent="-285750" algn="ctr">
              <a:buFont typeface="Arial" panose="020B0604020202020204" pitchFamily="34" charset="0"/>
              <a:buChar char="•"/>
            </a:pPr>
            <a:r>
              <a:rPr lang="ru-RU" sz="1400" dirty="0" smtClean="0"/>
              <a:t>ИЗЧИСЛЕН ОФСЕТ — Точно число (дължина в байтове), указващо откъде започва съдържанието</a:t>
            </a:r>
            <a:endParaRPr lang="bg-BG" sz="1400" dirty="0"/>
          </a:p>
        </p:txBody>
      </p:sp>
      <p:sp>
        <p:nvSpPr>
          <p:cNvPr id="7" name="Rounded Rectangle 6"/>
          <p:cNvSpPr/>
          <p:nvPr/>
        </p:nvSpPr>
        <p:spPr>
          <a:xfrm>
            <a:off x="4076330" y="2050739"/>
            <a:ext cx="3009530" cy="34622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bg-BG" sz="1400" b="1" dirty="0"/>
              <a:t>[GS] (\x1D)</a:t>
            </a:r>
            <a:r>
              <a:rPr lang="bg-BG" sz="1400" dirty="0"/>
              <a:t> — Разделител между заглавието и данните</a:t>
            </a:r>
          </a:p>
          <a:p>
            <a:pPr marL="285750" lvl="0" indent="-285750">
              <a:buFont typeface="Arial" panose="020B0604020202020204" pitchFamily="34" charset="0"/>
              <a:buChar char="•"/>
            </a:pPr>
            <a:r>
              <a:rPr lang="bg-BG" sz="1400" b="1" dirty="0"/>
              <a:t>[TEMPLATE]</a:t>
            </a:r>
            <a:r>
              <a:rPr lang="bg-BG" sz="1400" dirty="0"/>
              <a:t> — Описание на структурата (Имена и типове на променливите)</a:t>
            </a:r>
          </a:p>
          <a:p>
            <a:pPr marL="285750" lvl="0" indent="-285750">
              <a:buFont typeface="Arial" panose="020B0604020202020204" pitchFamily="34" charset="0"/>
              <a:buChar char="•"/>
            </a:pPr>
            <a:r>
              <a:rPr lang="bg-BG" sz="1400" b="1" dirty="0"/>
              <a:t>СТОЙНОСТИ</a:t>
            </a:r>
            <a:r>
              <a:rPr lang="bg-BG" sz="1400" dirty="0"/>
              <a:t> — Чистият поток от данни по съответния шаблон</a:t>
            </a:r>
          </a:p>
          <a:p>
            <a:pPr marL="285750" lvl="0" indent="-285750">
              <a:buFont typeface="Arial" panose="020B0604020202020204" pitchFamily="34" charset="0"/>
              <a:buChar char="•"/>
            </a:pPr>
            <a:r>
              <a:rPr lang="bg-BG" sz="1400" b="1" dirty="0"/>
              <a:t>[RS] (\x1E)</a:t>
            </a:r>
            <a:r>
              <a:rPr lang="bg-BG" sz="1400" dirty="0"/>
              <a:t> — Системен маркер, отделящ различните обекти/записи</a:t>
            </a:r>
          </a:p>
          <a:p>
            <a:pPr marL="285750" lvl="0" indent="-285750">
              <a:buFont typeface="Arial" panose="020B0604020202020204" pitchFamily="34" charset="0"/>
              <a:buChar char="•"/>
            </a:pPr>
            <a:r>
              <a:rPr lang="bg-BG" sz="1400" b="1" dirty="0"/>
              <a:t>ПЛАТФОРМА</a:t>
            </a:r>
            <a:r>
              <a:rPr lang="bg-BG" sz="1400" dirty="0"/>
              <a:t> — Информация за генериращата среда (напр. NET_Framework_4.x)</a:t>
            </a:r>
          </a:p>
          <a:p>
            <a:pPr algn="ctr"/>
            <a:endParaRPr lang="bg-BG" sz="1400" dirty="0"/>
          </a:p>
        </p:txBody>
      </p:sp>
      <p:sp>
        <p:nvSpPr>
          <p:cNvPr id="8" name="Rounded Rectangle 7"/>
          <p:cNvSpPr/>
          <p:nvPr/>
        </p:nvSpPr>
        <p:spPr>
          <a:xfrm>
            <a:off x="8257712" y="2050739"/>
            <a:ext cx="3009530" cy="34622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  ИНТЕГРИРАН ХЕШ — SHA сума, гарантираща интегритета на предходните блокове</a:t>
            </a:r>
          </a:p>
          <a:p>
            <a:pPr algn="ctr"/>
            <a:r>
              <a:rPr lang="ru-RU" sz="1400" dirty="0" smtClean="0"/>
              <a:t>•  КАСКАДНИ КЕП — Квалифицирани електронни подписи, вградени в структурата</a:t>
            </a:r>
            <a:endParaRPr lang="bg-BG" sz="1400" dirty="0"/>
          </a:p>
        </p:txBody>
      </p:sp>
      <p:sp>
        <p:nvSpPr>
          <p:cNvPr id="11" name="Curved Up Arrow 10"/>
          <p:cNvSpPr/>
          <p:nvPr/>
        </p:nvSpPr>
        <p:spPr>
          <a:xfrm>
            <a:off x="1908699" y="5513030"/>
            <a:ext cx="3888419" cy="74572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12" name="TextBox 11"/>
          <p:cNvSpPr txBox="1"/>
          <p:nvPr/>
        </p:nvSpPr>
        <p:spPr>
          <a:xfrm>
            <a:off x="1012054" y="1678226"/>
            <a:ext cx="2182521" cy="369332"/>
          </a:xfrm>
          <a:prstGeom prst="rect">
            <a:avLst/>
          </a:prstGeom>
          <a:noFill/>
        </p:spPr>
        <p:txBody>
          <a:bodyPr wrap="none" rtlCol="0">
            <a:spAutoFit/>
          </a:bodyPr>
          <a:lstStyle/>
          <a:p>
            <a:r>
              <a:rPr lang="bg-BG" dirty="0" smtClean="0"/>
              <a:t>ЗАГЛАВИЕ (</a:t>
            </a:r>
            <a:r>
              <a:rPr lang="en-US" dirty="0" smtClean="0"/>
              <a:t>HEADER) </a:t>
            </a:r>
            <a:endParaRPr lang="bg-BG" dirty="0"/>
          </a:p>
        </p:txBody>
      </p:sp>
      <p:sp>
        <p:nvSpPr>
          <p:cNvPr id="13" name="TextBox 12"/>
          <p:cNvSpPr txBox="1"/>
          <p:nvPr/>
        </p:nvSpPr>
        <p:spPr>
          <a:xfrm>
            <a:off x="4273365" y="1686048"/>
            <a:ext cx="2615460" cy="369332"/>
          </a:xfrm>
          <a:prstGeom prst="rect">
            <a:avLst/>
          </a:prstGeom>
          <a:noFill/>
        </p:spPr>
        <p:txBody>
          <a:bodyPr wrap="none" rtlCol="0">
            <a:spAutoFit/>
          </a:bodyPr>
          <a:lstStyle/>
          <a:p>
            <a:r>
              <a:rPr lang="bg-BG" dirty="0" smtClean="0"/>
              <a:t>СЪДЪРЖАНИЕ (</a:t>
            </a:r>
            <a:r>
              <a:rPr lang="en-US" dirty="0" smtClean="0"/>
              <a:t>PAYLOAD)</a:t>
            </a:r>
            <a:endParaRPr lang="bg-BG" dirty="0"/>
          </a:p>
        </p:txBody>
      </p:sp>
      <p:sp>
        <p:nvSpPr>
          <p:cNvPr id="14" name="TextBox 13"/>
          <p:cNvSpPr txBox="1"/>
          <p:nvPr/>
        </p:nvSpPr>
        <p:spPr>
          <a:xfrm>
            <a:off x="8431696" y="1678226"/>
            <a:ext cx="2661562" cy="369332"/>
          </a:xfrm>
          <a:prstGeom prst="rect">
            <a:avLst/>
          </a:prstGeom>
          <a:noFill/>
        </p:spPr>
        <p:txBody>
          <a:bodyPr wrap="none" rtlCol="0">
            <a:spAutoFit/>
          </a:bodyPr>
          <a:lstStyle/>
          <a:p>
            <a:r>
              <a:rPr lang="bg-BG" dirty="0" smtClean="0"/>
              <a:t>ЗАЩИТА (ОПЦИОНАЛНО)</a:t>
            </a:r>
            <a:endParaRPr lang="bg-BG" dirty="0"/>
          </a:p>
        </p:txBody>
      </p:sp>
      <p:sp>
        <p:nvSpPr>
          <p:cNvPr id="15" name="TextBox 14"/>
          <p:cNvSpPr txBox="1"/>
          <p:nvPr/>
        </p:nvSpPr>
        <p:spPr>
          <a:xfrm>
            <a:off x="2203141" y="6258757"/>
            <a:ext cx="3039486" cy="646331"/>
          </a:xfrm>
          <a:prstGeom prst="rect">
            <a:avLst/>
          </a:prstGeom>
          <a:noFill/>
        </p:spPr>
        <p:txBody>
          <a:bodyPr wrap="none" rtlCol="0">
            <a:spAutoFit/>
          </a:bodyPr>
          <a:lstStyle/>
          <a:p>
            <a:pPr algn="ctr"/>
            <a:r>
              <a:rPr lang="ru-RU" dirty="0" smtClean="0"/>
              <a:t>БАЙТОВО ОТМЕСТВАНЕ</a:t>
            </a:r>
          </a:p>
          <a:p>
            <a:pPr algn="ctr"/>
            <a:r>
              <a:rPr lang="ru-RU" dirty="0" smtClean="0"/>
              <a:t>(Директен достъп до обекти)</a:t>
            </a:r>
            <a:endParaRPr lang="bg-BG" dirty="0"/>
          </a:p>
        </p:txBody>
      </p:sp>
    </p:spTree>
    <p:extLst>
      <p:ext uri="{BB962C8B-B14F-4D97-AF65-F5344CB8AC3E}">
        <p14:creationId xmlns:p14="http://schemas.microsoft.com/office/powerpoint/2010/main" val="379897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circle(in)">
                                      <p:cBhvr>
                                        <p:cTn id="10" dur="2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in)">
                                      <p:cBhvr>
                                        <p:cTn id="15" dur="2000"/>
                                        <p:tgtEl>
                                          <p:spTgt spid="13"/>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ircle(in)">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circle(in)">
                                      <p:cBhvr>
                                        <p:cTn id="35" dur="2000"/>
                                        <p:tgtEl>
                                          <p:spTgt spid="8"/>
                                        </p:tgtEl>
                                      </p:cBhvr>
                                    </p:animEffect>
                                  </p:childTnLst>
                                </p:cTn>
                              </p:par>
                              <p:par>
                                <p:cTn id="36" presetID="6" presetClass="entr" presetSubtype="16"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circle(in)">
                                      <p:cBhvr>
                                        <p:cTn id="38"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1" grpId="0" animBg="1"/>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799" y="72163"/>
            <a:ext cx="11833933" cy="1157458"/>
          </a:xfrm>
        </p:spPr>
        <p:txBody>
          <a:bodyPr/>
          <a:lstStyle/>
          <a:p>
            <a:pPr algn="ctr"/>
            <a:r>
              <a:rPr lang="bg-BG" dirty="0" smtClean="0"/>
              <a:t>Файлов формат </a:t>
            </a:r>
            <a:r>
              <a:rPr lang="en-US" dirty="0" smtClean="0"/>
              <a:t>PTT – </a:t>
            </a:r>
            <a:r>
              <a:rPr lang="en-US" dirty="0"/>
              <a:t>P</a:t>
            </a:r>
            <a:r>
              <a:rPr lang="en-US" dirty="0" smtClean="0"/>
              <a:t>osition </a:t>
            </a:r>
            <a:r>
              <a:rPr lang="en-US" dirty="0"/>
              <a:t>T</a:t>
            </a:r>
            <a:r>
              <a:rPr lang="en-US" dirty="0" smtClean="0"/>
              <a:t>emplate </a:t>
            </a:r>
            <a:r>
              <a:rPr lang="en-US" dirty="0"/>
              <a:t>T</a:t>
            </a:r>
            <a:r>
              <a:rPr lang="en-US" dirty="0" smtClean="0"/>
              <a:t>ext</a:t>
            </a:r>
            <a:endParaRPr lang="bg-BG" dirty="0"/>
          </a:p>
        </p:txBody>
      </p:sp>
      <p:sp>
        <p:nvSpPr>
          <p:cNvPr id="6" name="Rectangle 5"/>
          <p:cNvSpPr/>
          <p:nvPr/>
        </p:nvSpPr>
        <p:spPr>
          <a:xfrm>
            <a:off x="159799" y="1229620"/>
            <a:ext cx="11833934" cy="5262979"/>
          </a:xfrm>
          <a:prstGeom prst="rect">
            <a:avLst/>
          </a:prstGeom>
        </p:spPr>
        <p:txBody>
          <a:bodyPr wrap="square">
            <a:spAutoFit/>
          </a:bodyPr>
          <a:lstStyle/>
          <a:p>
            <a:pPr algn="just"/>
            <a:r>
              <a:rPr lang="en-US" sz="1200" b="1" dirty="0" smtClean="0"/>
              <a:t>Condition_data-0Decl-347Measur_Datas-2113Titul_data-3089Traceability-3777Platform-403698[</a:t>
            </a:r>
            <a:r>
              <a:rPr lang="en-US" sz="1200" b="1" dirty="0" err="1" smtClean="0"/>
              <a:t>TEMPLATE:designation</a:t>
            </a:r>
            <a:r>
              <a:rPr lang="en-US" sz="1200" b="1" dirty="0" smtClean="0"/>
              <a:t>(String)</a:t>
            </a:r>
            <a:r>
              <a:rPr lang="en-US" sz="1200" b="1" dirty="0" err="1" smtClean="0"/>
              <a:t>designationPID</a:t>
            </a:r>
            <a:r>
              <a:rPr lang="en-US" sz="1200" b="1" dirty="0" smtClean="0"/>
              <a:t>(String)max(Double)min(Double)</a:t>
            </a:r>
            <a:r>
              <a:rPr lang="en-US" sz="1200" b="1" dirty="0" err="1" smtClean="0"/>
              <a:t>uncertanty</a:t>
            </a:r>
            <a:r>
              <a:rPr lang="en-US" sz="1200" b="1" dirty="0" smtClean="0"/>
              <a:t>(Double)</a:t>
            </a:r>
            <a:r>
              <a:rPr lang="en-US" sz="1200" b="1" dirty="0" err="1" smtClean="0"/>
              <a:t>unitPID</a:t>
            </a:r>
            <a:r>
              <a:rPr lang="en-US" sz="1200" b="1" dirty="0" smtClean="0"/>
              <a:t>(String)</a:t>
            </a:r>
            <a:r>
              <a:rPr lang="en-US" sz="1200" b="1" dirty="0" err="1" smtClean="0"/>
              <a:t>unitSimbol</a:t>
            </a:r>
            <a:r>
              <a:rPr lang="en-US" sz="1200" b="1" dirty="0" smtClean="0"/>
              <a:t>(String)][Celsius </a:t>
            </a:r>
            <a:r>
              <a:rPr lang="en-US" sz="1200" b="1" dirty="0" err="1" smtClean="0"/>
              <a:t>temperaturequantities</a:t>
            </a:r>
            <a:r>
              <a:rPr lang="en-US" sz="1200" b="1" dirty="0" smtClean="0"/>
              <a:t>/TEMC23,5823,270,35SI/units/</a:t>
            </a:r>
            <a:r>
              <a:rPr lang="en-US" sz="1200" b="1" dirty="0" err="1" smtClean="0"/>
              <a:t>degreeCelsius</a:t>
            </a:r>
            <a:r>
              <a:rPr lang="en-US" sz="1200" b="1" dirty="0" smtClean="0"/>
              <a:t>°</a:t>
            </a:r>
            <a:r>
              <a:rPr lang="en-US" sz="1200" b="1" dirty="0" err="1" smtClean="0"/>
              <a:t>Cpressurequantities</a:t>
            </a:r>
            <a:r>
              <a:rPr lang="en-US" sz="1200" b="1" dirty="0" smtClean="0"/>
              <a:t>/PRES958,1947,70,2SI/prefixes/</a:t>
            </a:r>
            <a:r>
              <a:rPr lang="en-US" sz="1200" b="1" dirty="0" err="1" smtClean="0"/>
              <a:t>hecto</a:t>
            </a:r>
            <a:r>
              <a:rPr lang="en-US" sz="1200" b="1" dirty="0" smtClean="0"/>
              <a:t> SI/units/</a:t>
            </a:r>
            <a:r>
              <a:rPr lang="en-US" sz="1200" b="1" dirty="0" err="1" smtClean="0"/>
              <a:t>pascalhParelative</a:t>
            </a:r>
            <a:r>
              <a:rPr lang="en-US" sz="1200" b="1" dirty="0" smtClean="0"/>
              <a:t> </a:t>
            </a:r>
            <a:r>
              <a:rPr lang="en-US" sz="1200" b="1" dirty="0" err="1" smtClean="0"/>
              <a:t>humidityquantities</a:t>
            </a:r>
            <a:r>
              <a:rPr lang="en-US" sz="1200" b="1" dirty="0" smtClean="0"/>
              <a:t>/RHUM54,650,62,2n/a%</a:t>
            </a:r>
            <a:r>
              <a:rPr lang="en-US" sz="1200" b="1" dirty="0" err="1" smtClean="0"/>
              <a:t>rh</a:t>
            </a:r>
            <a:r>
              <a:rPr lang="en-US" sz="1200" b="1" dirty="0" smtClean="0"/>
              <a:t>][</a:t>
            </a:r>
            <a:r>
              <a:rPr lang="en-US" sz="1200" b="1" dirty="0" err="1" smtClean="0"/>
              <a:t>TEMPLATE:dec_bg</a:t>
            </a:r>
            <a:r>
              <a:rPr lang="en-US" sz="1200" b="1" dirty="0" smtClean="0"/>
              <a:t>(String)</a:t>
            </a:r>
            <a:r>
              <a:rPr lang="en-US" sz="1200" b="1" dirty="0" err="1" smtClean="0"/>
              <a:t>dec_eng</a:t>
            </a:r>
            <a:r>
              <a:rPr lang="en-US" sz="1200" b="1" dirty="0" smtClean="0"/>
              <a:t>(String)][	</a:t>
            </a:r>
            <a:r>
              <a:rPr lang="ru-RU" sz="1200" b="1" dirty="0" smtClean="0"/>
              <a:t>Обявената разширена неопределеност на измерване е получена като произведение на комбинираната стандартна неопределеност и множителя на покритие </a:t>
            </a:r>
            <a:r>
              <a:rPr lang="en-US" sz="1200" b="1" dirty="0" smtClean="0"/>
              <a:t>k = 2, </a:t>
            </a:r>
            <a:r>
              <a:rPr lang="ru-RU" sz="1200" b="1" dirty="0" smtClean="0"/>
              <a:t>което за нормално разпределение съответства на вероятност на покритие приблизително 95 %. Стандартната неопределеност на измерване е определена в съответствие с ръководството за изразяване на неопределеността на измерване </a:t>
            </a:r>
            <a:r>
              <a:rPr lang="en-US" sz="1200" b="1" dirty="0" smtClean="0"/>
              <a:t>GUM JCGM 100:2008.	The reported expanded uncertainty of measurement is stated as the combined standard uncertainty of measurement multiplied by the coverage factor k = 2, which for a normal distribution corresponds to a coverage probability of approximately 95 %. The standard uncertainty of measurement has been determined in accordance with the “Evaluation of measurement data – Guide to the expression of uncertainty in measurement” (GUM) JCGM 100:2008.	</a:t>
            </a:r>
            <a:r>
              <a:rPr lang="ru-RU" sz="1200" b="1" dirty="0" smtClean="0"/>
              <a:t>Това свидетелство за калибриране е в съответствие с възможностите за калибриране и измерване, които са включени в Приложение С (</a:t>
            </a:r>
            <a:r>
              <a:rPr lang="en-US" sz="1200" b="1" dirty="0" smtClean="0"/>
              <a:t>Appendix C) </a:t>
            </a:r>
            <a:r>
              <a:rPr lang="ru-RU" sz="1200" b="1" dirty="0" smtClean="0"/>
              <a:t>на Споразумението за взаимно признаване (</a:t>
            </a:r>
            <a:r>
              <a:rPr lang="en-US" sz="1200" b="1" dirty="0" smtClean="0"/>
              <a:t>MRA) </a:t>
            </a:r>
            <a:r>
              <a:rPr lang="ru-RU" sz="1200" b="1" dirty="0" smtClean="0"/>
              <a:t>на Международния комитет по мерки и теглилки (</a:t>
            </a:r>
            <a:r>
              <a:rPr lang="en-US" sz="1200" b="1" dirty="0" smtClean="0"/>
              <a:t>CIPM). </a:t>
            </a:r>
            <a:r>
              <a:rPr lang="ru-RU" sz="1200" b="1" dirty="0" smtClean="0"/>
              <a:t>В съответствие с </a:t>
            </a:r>
            <a:r>
              <a:rPr lang="en-US" sz="1200" b="1" dirty="0" smtClean="0"/>
              <a:t>CIPM MRA </a:t>
            </a:r>
            <a:r>
              <a:rPr lang="ru-RU" sz="1200" b="1" dirty="0" smtClean="0"/>
              <a:t>всички участващи в споразумението институти взаимно признават издадените от тях свидетелства за калибриране и измерване за величините, обхватите и неопределеностите на измерване, публикувани в </a:t>
            </a:r>
            <a:r>
              <a:rPr lang="en-US" sz="1200" b="1" dirty="0" smtClean="0"/>
              <a:t>KCDB (</a:t>
            </a:r>
            <a:r>
              <a:rPr lang="ru-RU" sz="1200" b="1" dirty="0" smtClean="0"/>
              <a:t>за подробности виж </a:t>
            </a:r>
            <a:r>
              <a:rPr lang="en-US" sz="1200" b="1" dirty="0" smtClean="0"/>
              <a:t>https://www.bipm.org/</a:t>
            </a:r>
            <a:r>
              <a:rPr lang="en-US" sz="1200" b="1" dirty="0" err="1" smtClean="0"/>
              <a:t>kcdb</a:t>
            </a:r>
            <a:r>
              <a:rPr lang="en-US" sz="1200" b="1" dirty="0" smtClean="0"/>
              <a:t>/).	This certificate is consistent with the capabilities that are included in Appendix C of the CIPM MRA drawn up by the CIPM. Under the CIPM MRA, all participating institutes recognize the validity of each other’s calibration and measurement certificates for the quantities, ranges and measurement uncertainties specified in the KCDB (for details see https://www.bipm.org/</a:t>
            </a:r>
            <a:r>
              <a:rPr lang="en-US" sz="1200" b="1" dirty="0" err="1" smtClean="0"/>
              <a:t>kcdb</a:t>
            </a:r>
            <a:r>
              <a:rPr lang="en-US" sz="1200" b="1" dirty="0" smtClean="0"/>
              <a:t>/).][</a:t>
            </a:r>
            <a:r>
              <a:rPr lang="en-US" sz="1200" b="1" dirty="0" err="1" smtClean="0"/>
              <a:t>TEMPLATE:ColmHeader</a:t>
            </a:r>
            <a:r>
              <a:rPr lang="en-US" sz="1200" b="1" dirty="0" smtClean="0"/>
              <a:t>(List&lt;</a:t>
            </a:r>
            <a:r>
              <a:rPr lang="en-US" sz="1200" b="1" dirty="0" err="1" smtClean="0"/>
              <a:t>HeaderColumn</a:t>
            </a:r>
            <a:r>
              <a:rPr lang="en-US" sz="1200" b="1" dirty="0" smtClean="0"/>
              <a:t>&gt;)data(List&lt;Row&gt;)</a:t>
            </a:r>
            <a:r>
              <a:rPr lang="en-US" sz="1200" b="1" dirty="0" err="1" smtClean="0"/>
              <a:t>name_bg</a:t>
            </a:r>
            <a:r>
              <a:rPr lang="en-US" sz="1200" b="1" dirty="0" smtClean="0"/>
              <a:t>(String)</a:t>
            </a:r>
            <a:r>
              <a:rPr lang="en-US" sz="1200" b="1" dirty="0" err="1" smtClean="0"/>
              <a:t>name_custom</a:t>
            </a:r>
            <a:r>
              <a:rPr lang="en-US" sz="1200" b="1" dirty="0" smtClean="0"/>
              <a:t>(String)</a:t>
            </a:r>
            <a:r>
              <a:rPr lang="en-US" sz="1200" b="1" dirty="0" err="1" smtClean="0"/>
              <a:t>name_eng</a:t>
            </a:r>
            <a:r>
              <a:rPr lang="en-US" sz="1200" b="1" dirty="0" smtClean="0"/>
              <a:t>(String)][[</a:t>
            </a:r>
            <a:r>
              <a:rPr lang="en-US" sz="1200" b="1" dirty="0" err="1" smtClean="0"/>
              <a:t>TEMPLATE:designation</a:t>
            </a:r>
            <a:r>
              <a:rPr lang="en-US" sz="1200" b="1" dirty="0" smtClean="0"/>
              <a:t>(String)</a:t>
            </a:r>
            <a:r>
              <a:rPr lang="en-US" sz="1200" b="1" dirty="0" err="1" smtClean="0"/>
              <a:t>designationPID</a:t>
            </a:r>
            <a:r>
              <a:rPr lang="en-US" sz="1200" b="1" dirty="0" smtClean="0"/>
              <a:t>(String)</a:t>
            </a:r>
            <a:r>
              <a:rPr lang="en-US" sz="1200" b="1" dirty="0" err="1" smtClean="0"/>
              <a:t>Text_bg</a:t>
            </a:r>
            <a:r>
              <a:rPr lang="en-US" sz="1200" b="1" dirty="0" smtClean="0"/>
              <a:t>(String)</a:t>
            </a:r>
            <a:r>
              <a:rPr lang="en-US" sz="1200" b="1" dirty="0" err="1" smtClean="0"/>
              <a:t>Text_custom</a:t>
            </a:r>
            <a:r>
              <a:rPr lang="en-US" sz="1200" b="1" dirty="0" smtClean="0"/>
              <a:t>(String)</a:t>
            </a:r>
            <a:r>
              <a:rPr lang="en-US" sz="1200" b="1" dirty="0" err="1" smtClean="0"/>
              <a:t>Text_eng</a:t>
            </a:r>
            <a:r>
              <a:rPr lang="en-US" sz="1200" b="1" dirty="0" smtClean="0"/>
              <a:t>(String)Type(String)</a:t>
            </a:r>
            <a:r>
              <a:rPr lang="en-US" sz="1200" b="1" dirty="0" err="1" smtClean="0"/>
              <a:t>unitPID</a:t>
            </a:r>
            <a:r>
              <a:rPr lang="en-US" sz="1200" b="1" dirty="0" smtClean="0"/>
              <a:t>(String)</a:t>
            </a:r>
            <a:r>
              <a:rPr lang="en-US" sz="1200" b="1" dirty="0" err="1" smtClean="0"/>
              <a:t>unitSimbol</a:t>
            </a:r>
            <a:r>
              <a:rPr lang="en-US" sz="1200" b="1" dirty="0" smtClean="0"/>
              <a:t>(String)][</a:t>
            </a:r>
            <a:r>
              <a:rPr lang="en-US" sz="1200" b="1" dirty="0" err="1" smtClean="0"/>
              <a:t>Identn</a:t>
            </a:r>
            <a:r>
              <a:rPr lang="en-US" sz="1200" b="1" dirty="0" smtClean="0"/>
              <a:t>/a</a:t>
            </a:r>
            <a:r>
              <a:rPr lang="ru-RU" sz="1200" b="1" dirty="0" smtClean="0"/>
              <a:t>Идентификация</a:t>
            </a:r>
            <a:r>
              <a:rPr lang="en-US" sz="1200" b="1" dirty="0" smtClean="0"/>
              <a:t>n/</a:t>
            </a:r>
            <a:r>
              <a:rPr lang="en-US" sz="1200" b="1" dirty="0" err="1" smtClean="0"/>
              <a:t>aIdentificationstringn</a:t>
            </a:r>
            <a:r>
              <a:rPr lang="en-US" sz="1200" b="1" dirty="0" smtClean="0"/>
              <a:t>/</a:t>
            </a:r>
            <a:r>
              <a:rPr lang="en-US" sz="1200" b="1" dirty="0" err="1" smtClean="0"/>
              <a:t>an</a:t>
            </a:r>
            <a:r>
              <a:rPr lang="en-US" sz="1200" b="1" dirty="0" smtClean="0"/>
              <a:t>/</a:t>
            </a:r>
            <a:r>
              <a:rPr lang="en-US" sz="1200" b="1" dirty="0" err="1" smtClean="0"/>
              <a:t>aNominaln</a:t>
            </a:r>
            <a:r>
              <a:rPr lang="en-US" sz="1200" b="1" dirty="0" smtClean="0"/>
              <a:t>/a</a:t>
            </a:r>
            <a:r>
              <a:rPr lang="ru-RU" sz="1200" b="1" dirty="0" smtClean="0"/>
              <a:t>Номинал</a:t>
            </a:r>
            <a:r>
              <a:rPr lang="en-US" sz="1200" b="1" dirty="0" smtClean="0"/>
              <a:t>n/</a:t>
            </a:r>
            <a:r>
              <a:rPr lang="en-US" sz="1200" b="1" dirty="0" err="1" smtClean="0"/>
              <a:t>aNominaldoubleSI</a:t>
            </a:r>
            <a:r>
              <a:rPr lang="en-US" sz="1200" b="1" dirty="0" smtClean="0"/>
              <a:t>/units/</a:t>
            </a:r>
            <a:r>
              <a:rPr lang="en-US" sz="1200" b="1" dirty="0" err="1" smtClean="0"/>
              <a:t>gramgconventional</a:t>
            </a:r>
            <a:r>
              <a:rPr lang="en-US" sz="1200" b="1" dirty="0" smtClean="0"/>
              <a:t> </a:t>
            </a:r>
            <a:r>
              <a:rPr lang="en-US" sz="1200" b="1" dirty="0" err="1" smtClean="0"/>
              <a:t>massquantities</a:t>
            </a:r>
            <a:r>
              <a:rPr lang="en-US" sz="1200" b="1" dirty="0" smtClean="0"/>
              <a:t>/CONVENTIONAL_MASS</a:t>
            </a:r>
            <a:r>
              <a:rPr lang="ru-RU" sz="1200" b="1" dirty="0" smtClean="0"/>
              <a:t>Конвенционална маса</a:t>
            </a:r>
            <a:r>
              <a:rPr lang="en-US" sz="1200" b="1" dirty="0" smtClean="0"/>
              <a:t>n/</a:t>
            </a:r>
            <a:r>
              <a:rPr lang="en-US" sz="1200" b="1" dirty="0" err="1" smtClean="0"/>
              <a:t>aConvetional</a:t>
            </a:r>
            <a:r>
              <a:rPr lang="en-US" sz="1200" b="1" dirty="0" smtClean="0"/>
              <a:t> </a:t>
            </a:r>
            <a:r>
              <a:rPr lang="en-US" sz="1200" b="1" dirty="0" err="1" smtClean="0"/>
              <a:t>massdoubleSI</a:t>
            </a:r>
            <a:r>
              <a:rPr lang="en-US" sz="1200" b="1" dirty="0" smtClean="0"/>
              <a:t>/units/</a:t>
            </a:r>
            <a:r>
              <a:rPr lang="en-US" sz="1200" b="1" dirty="0" err="1" smtClean="0"/>
              <a:t>gramgexpanded</a:t>
            </a:r>
            <a:r>
              <a:rPr lang="en-US" sz="1200" b="1" dirty="0" smtClean="0"/>
              <a:t> </a:t>
            </a:r>
            <a:r>
              <a:rPr lang="en-US" sz="1200" b="1" dirty="0" err="1" smtClean="0"/>
              <a:t>uncertaintymetrology</a:t>
            </a:r>
            <a:r>
              <a:rPr lang="en-US" sz="1200" b="1" dirty="0" smtClean="0"/>
              <a:t>/</a:t>
            </a:r>
            <a:r>
              <a:rPr lang="en-US" sz="1200" b="1" dirty="0" err="1" smtClean="0"/>
              <a:t>expanded_uncertainty</a:t>
            </a:r>
            <a:r>
              <a:rPr lang="ru-RU" sz="1200" b="1" dirty="0" smtClean="0"/>
              <a:t>Разширена неопределеност</a:t>
            </a:r>
            <a:r>
              <a:rPr lang="en-US" sz="1200" b="1" dirty="0" smtClean="0"/>
              <a:t>n/</a:t>
            </a:r>
            <a:r>
              <a:rPr lang="en-US" sz="1200" b="1" dirty="0" err="1" smtClean="0"/>
              <a:t>aExpanded</a:t>
            </a:r>
            <a:r>
              <a:rPr lang="en-US" sz="1200" b="1" dirty="0" smtClean="0"/>
              <a:t> </a:t>
            </a:r>
            <a:r>
              <a:rPr lang="en-US" sz="1200" b="1" dirty="0" err="1" smtClean="0"/>
              <a:t>uncertaintydoubleSI</a:t>
            </a:r>
            <a:r>
              <a:rPr lang="en-US" sz="1200" b="1" dirty="0" smtClean="0"/>
              <a:t>/prefixes/</a:t>
            </a:r>
            <a:r>
              <a:rPr lang="en-US" sz="1200" b="1" dirty="0" err="1" smtClean="0"/>
              <a:t>milli</a:t>
            </a:r>
            <a:r>
              <a:rPr lang="en-US" sz="1200" b="1" dirty="0" smtClean="0"/>
              <a:t> SI/units/</a:t>
            </a:r>
            <a:r>
              <a:rPr lang="en-US" sz="1200" b="1" dirty="0" err="1" smtClean="0"/>
              <a:t>grammg</a:t>
            </a:r>
            <a:r>
              <a:rPr lang="en-US" sz="1200" b="1" dirty="0" smtClean="0"/>
              <a:t>][</a:t>
            </a:r>
            <a:r>
              <a:rPr lang="en-US" sz="1200" b="1" dirty="0" err="1" smtClean="0"/>
              <a:t>TEMPLATE:results</a:t>
            </a:r>
            <a:r>
              <a:rPr lang="en-US" sz="1200" b="1" dirty="0" smtClean="0"/>
              <a:t>(List&lt;String&gt;)][[3911.0000500.008][39*22.0000490.008][3922.0000610.008][3955.0001240.009][391010.0001120.012][ 2020.0000120.018][*2020.0001420.018][395049.9999870.025][ 100100.0002700.042][ 200200.0005250.071][*200200.0004980.071][39500500.000340.15]]</a:t>
            </a:r>
            <a:r>
              <a:rPr lang="ru-RU" sz="1200" b="1" dirty="0" smtClean="0"/>
              <a:t>Резултати</a:t>
            </a:r>
            <a:r>
              <a:rPr lang="en-US" sz="1200" b="1" dirty="0" smtClean="0"/>
              <a:t>n/</a:t>
            </a:r>
            <a:r>
              <a:rPr lang="en-US" sz="1200" b="1" dirty="0" err="1" smtClean="0"/>
              <a:t>aResilts</a:t>
            </a:r>
            <a:r>
              <a:rPr lang="en-US" sz="1200" b="1" dirty="0" smtClean="0"/>
              <a:t>][</a:t>
            </a:r>
            <a:r>
              <a:rPr lang="en-US" sz="1200" b="1" dirty="0" err="1" smtClean="0"/>
              <a:t>TEMPLATE:Customer</a:t>
            </a:r>
            <a:r>
              <a:rPr lang="en-US" sz="1200" b="1" dirty="0" smtClean="0"/>
              <a:t>(String)</a:t>
            </a:r>
            <a:r>
              <a:rPr lang="en-US" sz="1200" b="1" dirty="0" err="1" smtClean="0"/>
              <a:t>CustomerAddress</a:t>
            </a:r>
            <a:r>
              <a:rPr lang="en-US" sz="1200" b="1" dirty="0" smtClean="0"/>
              <a:t>(String)date(</a:t>
            </a:r>
            <a:r>
              <a:rPr lang="en-US" sz="1200" b="1" dirty="0" err="1" smtClean="0"/>
              <a:t>DateTime</a:t>
            </a:r>
            <a:r>
              <a:rPr lang="en-US" sz="1200" b="1" dirty="0" smtClean="0"/>
              <a:t>)</a:t>
            </a:r>
            <a:r>
              <a:rPr lang="en-US" sz="1200" b="1" dirty="0" err="1" smtClean="0"/>
              <a:t>EndDate</a:t>
            </a:r>
            <a:r>
              <a:rPr lang="en-US" sz="1200" b="1" dirty="0" smtClean="0"/>
              <a:t>(</a:t>
            </a:r>
            <a:r>
              <a:rPr lang="en-US" sz="1200" b="1" dirty="0" err="1" smtClean="0"/>
              <a:t>DateTime</a:t>
            </a:r>
            <a:r>
              <a:rPr lang="en-US" sz="1200" b="1" dirty="0" smtClean="0"/>
              <a:t>)Head(String)ID(String)logo(Boolean)</a:t>
            </a:r>
            <a:r>
              <a:rPr lang="en-US" sz="1200" b="1" dirty="0" err="1" smtClean="0"/>
              <a:t>Manufactur</a:t>
            </a:r>
            <a:r>
              <a:rPr lang="en-US" sz="1200" b="1" dirty="0" smtClean="0"/>
              <a:t>(String)</a:t>
            </a:r>
            <a:r>
              <a:rPr lang="en-US" sz="1200" b="1" dirty="0" err="1" smtClean="0"/>
              <a:t>MeasuringInstrument</a:t>
            </a:r>
            <a:r>
              <a:rPr lang="en-US" sz="1200" b="1" dirty="0" smtClean="0"/>
              <a:t>(String)</a:t>
            </a:r>
            <a:r>
              <a:rPr lang="en-US" sz="1200" b="1" dirty="0" err="1" smtClean="0"/>
              <a:t>metodika</a:t>
            </a:r>
            <a:r>
              <a:rPr lang="en-US" sz="1200" b="1" dirty="0" smtClean="0"/>
              <a:t>(String)Name(String)Operator(List&lt;String&gt;)</a:t>
            </a:r>
            <a:r>
              <a:rPr lang="en-US" sz="1200" b="1" dirty="0" err="1" smtClean="0"/>
              <a:t>PageNumber</a:t>
            </a:r>
            <a:r>
              <a:rPr lang="en-US" sz="1200" b="1" dirty="0" smtClean="0"/>
              <a:t>(Int32)</a:t>
            </a:r>
            <a:r>
              <a:rPr lang="en-US" sz="1200" b="1" dirty="0" err="1" smtClean="0"/>
              <a:t>PlaceOfCalibration</a:t>
            </a:r>
            <a:r>
              <a:rPr lang="en-US" sz="1200" b="1" dirty="0" smtClean="0"/>
              <a:t>(String)</a:t>
            </a:r>
            <a:r>
              <a:rPr lang="en-US" sz="1200" b="1" dirty="0" err="1" smtClean="0"/>
              <a:t>StartDate</a:t>
            </a:r>
            <a:r>
              <a:rPr lang="en-US" sz="1200" b="1" dirty="0" smtClean="0"/>
              <a:t>(</a:t>
            </a:r>
            <a:r>
              <a:rPr lang="en-US" sz="1200" b="1" dirty="0" err="1" smtClean="0"/>
              <a:t>DateTime</a:t>
            </a:r>
            <a:r>
              <a:rPr lang="en-US" sz="1200" b="1" dirty="0" smtClean="0"/>
              <a:t>)Type(String)][</a:t>
            </a:r>
            <a:r>
              <a:rPr lang="ru-RU" sz="1200" b="1" dirty="0" smtClean="0"/>
              <a:t>Отдел ИСИС към ГД МИУ, БИМгр. София, бул. "Д-р Г. М. Димитров" 52 Б07.08.2026 г. 0:00:0007.08.2026 г. 0:00:00Вл. Диков39</a:t>
            </a:r>
            <a:r>
              <a:rPr lang="en-US" sz="1200" b="1" dirty="0" smtClean="0"/>
              <a:t>True</a:t>
            </a:r>
            <a:r>
              <a:rPr lang="ru-RU" sz="1200" b="1" dirty="0" smtClean="0"/>
              <a:t>РусияКомплект теглилкиПряко сравнение с еталонни теглилки по "Методика за калибриране на теглилки и комплекти теглилки по метода на пряко сравнение" код:МИ-ИМОП-ПК-01-</a:t>
            </a:r>
            <a:r>
              <a:rPr lang="en-US" sz="1200" b="1" dirty="0" smtClean="0"/>
              <a:t>kg m.310-</a:t>
            </a:r>
            <a:r>
              <a:rPr lang="ru-RU" sz="1200" b="1" dirty="0" smtClean="0"/>
              <a:t>ИМОП[Цв. Петков]3Отдел МИ, ГД НЦМ, БИМ05.08.2026 г. 0:00:001 </a:t>
            </a:r>
            <a:r>
              <a:rPr lang="en-US" sz="1200" b="1" dirty="0" smtClean="0"/>
              <a:t>g - 500 g][</a:t>
            </a:r>
            <a:r>
              <a:rPr lang="en-US" sz="1200" b="1" dirty="0" err="1" smtClean="0"/>
              <a:t>TEMPLATE:declaration</a:t>
            </a:r>
            <a:r>
              <a:rPr lang="en-US" sz="1200" b="1" dirty="0" smtClean="0"/>
              <a:t>(String)</a:t>
            </a:r>
            <a:r>
              <a:rPr lang="en-US" sz="1200" b="1" dirty="0" err="1" smtClean="0"/>
              <a:t>Etaloni</a:t>
            </a:r>
            <a:r>
              <a:rPr lang="en-US" sz="1200" b="1" dirty="0" smtClean="0"/>
              <a:t>(List&lt;</a:t>
            </a:r>
            <a:r>
              <a:rPr lang="en-US" sz="1200" b="1" dirty="0" err="1" smtClean="0"/>
              <a:t>EtaloniList</a:t>
            </a:r>
            <a:r>
              <a:rPr lang="en-US" sz="1200" b="1" dirty="0" smtClean="0"/>
              <a:t>&gt;)][</a:t>
            </a:r>
            <a:r>
              <a:rPr lang="ru-RU" sz="1200" b="1" dirty="0" smtClean="0"/>
              <a:t>Резултати от калибриране в това свидетелство са определени въз основа на Консенсусната стойност на килограма от 01.03.2023.[</a:t>
            </a:r>
            <a:r>
              <a:rPr lang="en-US" sz="1200" b="1" dirty="0" err="1" smtClean="0"/>
              <a:t>TEMPLATE:certificate</a:t>
            </a:r>
            <a:r>
              <a:rPr lang="en-US" sz="1200" b="1" dirty="0" smtClean="0"/>
              <a:t>(String)ID(String)][27B-</a:t>
            </a:r>
            <a:r>
              <a:rPr lang="ru-RU" sz="1200" b="1" dirty="0" smtClean="0"/>
              <a:t>ИМОП/25.10.2024 г.</a:t>
            </a:r>
            <a:r>
              <a:rPr lang="en-US" sz="1200" b="1" dirty="0" smtClean="0"/>
              <a:t>G2234179]]NET_Framework_4.x[HASH:B109270C6C875CC9D5840C280ADDB323E7840499314141FF4E37DAA4D0B75A06]</a:t>
            </a:r>
            <a:endParaRPr lang="ru-RU" sz="1200" dirty="0" smtClean="0"/>
          </a:p>
        </p:txBody>
      </p:sp>
    </p:spTree>
    <p:extLst>
      <p:ext uri="{BB962C8B-B14F-4D97-AF65-F5344CB8AC3E}">
        <p14:creationId xmlns:p14="http://schemas.microsoft.com/office/powerpoint/2010/main" val="4490042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495" y="365125"/>
            <a:ext cx="10954305" cy="1325563"/>
          </a:xfrm>
        </p:spPr>
        <p:txBody>
          <a:bodyPr/>
          <a:lstStyle/>
          <a:p>
            <a:r>
              <a:rPr lang="bg-BG" dirty="0"/>
              <a:t>Сравнителен анализ на файловите формати</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37112195"/>
              </p:ext>
            </p:extLst>
          </p:nvPr>
        </p:nvGraphicFramePr>
        <p:xfrm>
          <a:off x="838200" y="1870742"/>
          <a:ext cx="10515600" cy="4849368"/>
        </p:xfrm>
        <a:graphic>
          <a:graphicData uri="http://schemas.openxmlformats.org/drawingml/2006/table">
            <a:tbl>
              <a:tblPr firstRow="1" firstCol="1" bandRow="1">
                <a:tableStyleId>{5C22544A-7EE6-4342-B048-85BDC9FD1C3A}</a:tableStyleId>
              </a:tblPr>
              <a:tblGrid>
                <a:gridCol w="2628900">
                  <a:extLst>
                    <a:ext uri="{9D8B030D-6E8A-4147-A177-3AD203B41FA5}">
                      <a16:colId xmlns:a16="http://schemas.microsoft.com/office/drawing/2014/main" val="1834045981"/>
                    </a:ext>
                  </a:extLst>
                </a:gridCol>
                <a:gridCol w="2628900">
                  <a:extLst>
                    <a:ext uri="{9D8B030D-6E8A-4147-A177-3AD203B41FA5}">
                      <a16:colId xmlns:a16="http://schemas.microsoft.com/office/drawing/2014/main" val="1433021679"/>
                    </a:ext>
                  </a:extLst>
                </a:gridCol>
                <a:gridCol w="2628900">
                  <a:extLst>
                    <a:ext uri="{9D8B030D-6E8A-4147-A177-3AD203B41FA5}">
                      <a16:colId xmlns:a16="http://schemas.microsoft.com/office/drawing/2014/main" val="188097288"/>
                    </a:ext>
                  </a:extLst>
                </a:gridCol>
                <a:gridCol w="2628900">
                  <a:extLst>
                    <a:ext uri="{9D8B030D-6E8A-4147-A177-3AD203B41FA5}">
                      <a16:colId xmlns:a16="http://schemas.microsoft.com/office/drawing/2014/main" val="2742037229"/>
                    </a:ext>
                  </a:extLst>
                </a:gridCol>
              </a:tblGrid>
              <a:tr h="0">
                <a:tc>
                  <a:txBody>
                    <a:bodyPr/>
                    <a:lstStyle/>
                    <a:p>
                      <a:pPr algn="ctr">
                        <a:lnSpc>
                          <a:spcPct val="107000"/>
                        </a:lnSpc>
                        <a:spcAft>
                          <a:spcPts val="0"/>
                        </a:spcAft>
                      </a:pPr>
                      <a:r>
                        <a:rPr lang="bg-BG" sz="1200">
                          <a:effectLst/>
                        </a:rPr>
                        <a:t>Критерий</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bg-BG" sz="1200">
                          <a:effectLst/>
                        </a:rPr>
                        <a:t>XML (PTB DCC Стандарт) 📝</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bg-BG" sz="1200">
                          <a:effectLst/>
                        </a:rPr>
                        <a:t>JSON (Модерен Уеб) ⚡</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bg-BG" sz="1200">
                          <a:effectLst/>
                        </a:rPr>
                        <a:t>Твоят Позиционен Формат (PTT) 🔐</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6123883"/>
                  </a:ext>
                </a:extLst>
              </a:tr>
              <a:tr h="0">
                <a:tc>
                  <a:txBody>
                    <a:bodyPr/>
                    <a:lstStyle/>
                    <a:p>
                      <a:pPr>
                        <a:lnSpc>
                          <a:spcPct val="107000"/>
                        </a:lnSpc>
                        <a:spcAft>
                          <a:spcPts val="0"/>
                        </a:spcAft>
                      </a:pPr>
                      <a:r>
                        <a:rPr lang="bg-BG" sz="1200">
                          <a:effectLst/>
                        </a:rPr>
                        <a:t>Философия на структурата</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Йерархично дърво, обвито в тежки, повтарящи се етикети (тагове).</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Йерархичен обект с повтарящи се текстови ключове за всяка стойност.</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Двукомпонентна матрица: Позиционен индекс в заглавието + чист поток от стойности.</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21993294"/>
                  </a:ext>
                </a:extLst>
              </a:tr>
              <a:tr h="0">
                <a:tc>
                  <a:txBody>
                    <a:bodyPr/>
                    <a:lstStyle/>
                    <a:p>
                      <a:pPr>
                        <a:lnSpc>
                          <a:spcPct val="107000"/>
                        </a:lnSpc>
                        <a:spcAft>
                          <a:spcPts val="0"/>
                        </a:spcAft>
                      </a:pPr>
                      <a:r>
                        <a:rPr lang="bg-BG" sz="1200">
                          <a:effectLst/>
                        </a:rPr>
                        <a:t>Ориентировъчен обем на файла (к-т 12 теглилки + метаданни)</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dirty="0">
                          <a:effectLst/>
                        </a:rPr>
                        <a:t>~ </a:t>
                      </a:r>
                      <a:r>
                        <a:rPr lang="bg-BG" sz="1200" dirty="0" smtClean="0">
                          <a:effectLst/>
                        </a:rPr>
                        <a:t>200 </a:t>
                      </a:r>
                      <a:r>
                        <a:rPr lang="bg-BG" sz="1200" dirty="0">
                          <a:effectLst/>
                        </a:rPr>
                        <a:t>KB – </a:t>
                      </a:r>
                      <a:r>
                        <a:rPr lang="bg-BG" sz="1200" dirty="0" smtClean="0">
                          <a:effectLst/>
                        </a:rPr>
                        <a:t>300 </a:t>
                      </a:r>
                      <a:r>
                        <a:rPr lang="bg-BG" sz="1200" dirty="0">
                          <a:effectLst/>
                        </a:rPr>
                        <a:t>KB </a:t>
                      </a:r>
                      <a:br>
                        <a:rPr lang="bg-BG" sz="1200" dirty="0">
                          <a:effectLst/>
                        </a:rPr>
                      </a:br>
                      <a:r>
                        <a:rPr lang="bg-BG" sz="1200" dirty="0">
                          <a:effectLst/>
                        </a:rPr>
                        <a:t>(XSD схемите на PTB изискват тежка структура с вложени пространства).</a:t>
                      </a:r>
                      <a:endParaRPr lang="bg-BG"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dirty="0">
                          <a:effectLst/>
                        </a:rPr>
                        <a:t>~ </a:t>
                      </a:r>
                      <a:r>
                        <a:rPr lang="bg-BG" sz="1200" dirty="0" smtClean="0">
                          <a:effectLst/>
                        </a:rPr>
                        <a:t>50 </a:t>
                      </a:r>
                      <a:r>
                        <a:rPr lang="bg-BG" sz="1200" dirty="0">
                          <a:effectLst/>
                        </a:rPr>
                        <a:t>KB – </a:t>
                      </a:r>
                      <a:r>
                        <a:rPr lang="bg-BG" sz="1200" dirty="0" smtClean="0">
                          <a:effectLst/>
                        </a:rPr>
                        <a:t>80 </a:t>
                      </a:r>
                      <a:r>
                        <a:rPr lang="bg-BG" sz="1200" dirty="0">
                          <a:effectLst/>
                        </a:rPr>
                        <a:t>KB </a:t>
                      </a:r>
                      <a:br>
                        <a:rPr lang="bg-BG" sz="1200" dirty="0">
                          <a:effectLst/>
                        </a:rPr>
                      </a:br>
                      <a:r>
                        <a:rPr lang="bg-BG" sz="1200" dirty="0">
                          <a:effectLst/>
                        </a:rPr>
                        <a:t>(Премахва затварящите тагове, но повтаря мета-ключовете за всяка теглилка).</a:t>
                      </a:r>
                      <a:endParaRPr lang="bg-BG"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dirty="0">
                          <a:effectLst/>
                        </a:rPr>
                        <a:t>~ </a:t>
                      </a:r>
                      <a:r>
                        <a:rPr lang="bg-BG" sz="1200" dirty="0" smtClean="0">
                          <a:effectLst/>
                        </a:rPr>
                        <a:t>4 </a:t>
                      </a:r>
                      <a:r>
                        <a:rPr lang="bg-BG" sz="1200" dirty="0">
                          <a:effectLst/>
                        </a:rPr>
                        <a:t>KB – </a:t>
                      </a:r>
                      <a:r>
                        <a:rPr lang="bg-BG" sz="1200" dirty="0" smtClean="0">
                          <a:effectLst/>
                        </a:rPr>
                        <a:t>6 </a:t>
                      </a:r>
                      <a:r>
                        <a:rPr lang="bg-BG" sz="1200" dirty="0">
                          <a:effectLst/>
                        </a:rPr>
                        <a:t>KB </a:t>
                      </a:r>
                      <a:br>
                        <a:rPr lang="bg-BG" sz="1200" dirty="0">
                          <a:effectLst/>
                        </a:rPr>
                      </a:br>
                      <a:r>
                        <a:rPr lang="bg-BG" sz="1200" dirty="0">
                          <a:effectLst/>
                        </a:rPr>
                        <a:t>(Ултра-лек: описва структурата само веднъж, пренася само чисти данни).</a:t>
                      </a:r>
                      <a:endParaRPr lang="bg-BG"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33155059"/>
                  </a:ext>
                </a:extLst>
              </a:tr>
              <a:tr h="0">
                <a:tc>
                  <a:txBody>
                    <a:bodyPr/>
                    <a:lstStyle/>
                    <a:p>
                      <a:pPr>
                        <a:lnSpc>
                          <a:spcPct val="107000"/>
                        </a:lnSpc>
                        <a:spcAft>
                          <a:spcPts val="0"/>
                        </a:spcAft>
                      </a:pPr>
                      <a:r>
                        <a:rPr lang="bg-BG" sz="1200">
                          <a:effectLst/>
                        </a:rPr>
                        <a:t>Време за компютърна обработка (Parsing)</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Най-бавно </a:t>
                      </a:r>
                      <a:br>
                        <a:rPr lang="bg-BG" sz="1200">
                          <a:effectLst/>
                        </a:rPr>
                      </a:br>
                      <a:r>
                        <a:rPr lang="bg-BG" sz="1200">
                          <a:effectLst/>
                        </a:rPr>
                        <a:t>(Машината трябва да „изчисти“ и анализира десетки нива дървовиден текст).</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Бързо </a:t>
                      </a:r>
                      <a:br>
                        <a:rPr lang="bg-BG" sz="1200">
                          <a:effectLst/>
                        </a:rPr>
                      </a:br>
                      <a:r>
                        <a:rPr lang="bg-BG" sz="1200">
                          <a:effectLst/>
                        </a:rPr>
                        <a:t>(Чете се по-лесно в уеб среди, но изисква циклично обхождане на ключове).</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Светкавично </a:t>
                      </a:r>
                      <a:br>
                        <a:rPr lang="bg-BG" sz="1200">
                          <a:effectLst/>
                        </a:rPr>
                      </a:br>
                      <a:r>
                        <a:rPr lang="bg-BG" sz="1200">
                          <a:effectLst/>
                        </a:rPr>
                        <a:t>(Системата скача директно на конкретен байт през Офсета в заглавието).</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5845484"/>
                  </a:ext>
                </a:extLst>
              </a:tr>
              <a:tr h="0">
                <a:tc>
                  <a:txBody>
                    <a:bodyPr/>
                    <a:lstStyle/>
                    <a:p>
                      <a:pPr>
                        <a:lnSpc>
                          <a:spcPct val="107000"/>
                        </a:lnSpc>
                        <a:spcAft>
                          <a:spcPts val="0"/>
                        </a:spcAft>
                      </a:pPr>
                      <a:r>
                        <a:rPr lang="bg-BG" sz="1200">
                          <a:effectLst/>
                        </a:rPr>
                        <a:t>Консумация на системна памет (RAM)</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Висока </a:t>
                      </a:r>
                      <a:br>
                        <a:rPr lang="bg-BG" sz="1200">
                          <a:effectLst/>
                        </a:rPr>
                      </a:br>
                      <a:r>
                        <a:rPr lang="bg-BG" sz="1200">
                          <a:effectLst/>
                        </a:rPr>
                        <a:t>(Зарежда цялото DOM дърво в паметта, за да го валидира).</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Средна </a:t>
                      </a:r>
                      <a:br>
                        <a:rPr lang="bg-BG" sz="1200">
                          <a:effectLst/>
                        </a:rPr>
                      </a:br>
                      <a:r>
                        <a:rPr lang="bg-BG" sz="1200">
                          <a:effectLst/>
                        </a:rPr>
                        <a:t>(Зарежда обекта в паметта преди сериализация).</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Минимална </a:t>
                      </a:r>
                      <a:br>
                        <a:rPr lang="bg-BG" sz="1200">
                          <a:effectLst/>
                        </a:rPr>
                      </a:br>
                      <a:r>
                        <a:rPr lang="bg-BG" sz="1200">
                          <a:effectLst/>
                        </a:rPr>
                        <a:t>(Поблоков стрийминг – чете се само необходимата за момента секция).</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37651485"/>
                  </a:ext>
                </a:extLst>
              </a:tr>
              <a:tr h="0">
                <a:tc>
                  <a:txBody>
                    <a:bodyPr/>
                    <a:lstStyle/>
                    <a:p>
                      <a:pPr>
                        <a:lnSpc>
                          <a:spcPct val="107000"/>
                        </a:lnSpc>
                        <a:spcAft>
                          <a:spcPts val="0"/>
                        </a:spcAft>
                      </a:pPr>
                      <a:r>
                        <a:rPr lang="bg-BG" sz="1200">
                          <a:effectLst/>
                        </a:rPr>
                        <a:t>Валидация на данните</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Чрез тежки външни XSD схеми. Риск от грешки при пренос.</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Чрез JSON Schema. Проверката се прави изцяло в кода.</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Интегрирана в структурата. Изолирани управляващи символи без риск от грешен вход.</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9224277"/>
                  </a:ext>
                </a:extLst>
              </a:tr>
              <a:tr h="0">
                <a:tc>
                  <a:txBody>
                    <a:bodyPr/>
                    <a:lstStyle/>
                    <a:p>
                      <a:pPr>
                        <a:lnSpc>
                          <a:spcPct val="107000"/>
                        </a:lnSpc>
                        <a:spcAft>
                          <a:spcPts val="0"/>
                        </a:spcAft>
                      </a:pPr>
                      <a:r>
                        <a:rPr lang="bg-BG" sz="1200">
                          <a:effectLst/>
                        </a:rPr>
                        <a:t>Юридическа тежест и сигурност</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Изисква външни XML-Signature стандарти (тежки цифрови пликове).</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Обикновено разчита на външна сигурност по транспортния слой.</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Вградена каскадна защита (Хеш сума + вложени КЕП подписи) директно във файла.</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7181616"/>
                  </a:ext>
                </a:extLst>
              </a:tr>
              <a:tr h="0">
                <a:tc>
                  <a:txBody>
                    <a:bodyPr/>
                    <a:lstStyle/>
                    <a:p>
                      <a:pPr>
                        <a:lnSpc>
                          <a:spcPct val="107000"/>
                        </a:lnSpc>
                        <a:spcAft>
                          <a:spcPts val="0"/>
                        </a:spcAft>
                      </a:pPr>
                      <a:r>
                        <a:rPr lang="bg-BG" sz="1200">
                          <a:effectLst/>
                        </a:rPr>
                        <a:t>Човешка четимост и редакция</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Напълно четим, но претрупан със служебни тагове за очите.</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a:effectLst/>
                        </a:rPr>
                        <a:t>Лесен за четене в текстов формат за програмисти.</a:t>
                      </a:r>
                      <a:endParaRPr lang="bg-BG" sz="12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bg-BG" sz="1200" dirty="0">
                          <a:effectLst/>
                        </a:rPr>
                        <a:t>Напълно четим, чист текст с ясни шаблони (лесен за ръчен одит и бърза редакция).</a:t>
                      </a:r>
                      <a:endParaRPr lang="bg-BG"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46890885"/>
                  </a:ext>
                </a:extLst>
              </a:tr>
            </a:tbl>
          </a:graphicData>
        </a:graphic>
      </p:graphicFrame>
    </p:spTree>
    <p:extLst>
      <p:ext uri="{BB962C8B-B14F-4D97-AF65-F5344CB8AC3E}">
        <p14:creationId xmlns:p14="http://schemas.microsoft.com/office/powerpoint/2010/main" val="12899510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g-BG" dirty="0" smtClean="0"/>
              <a:t>Заключение</a:t>
            </a:r>
            <a:endParaRPr lang="bg-BG" dirty="0"/>
          </a:p>
        </p:txBody>
      </p:sp>
      <p:sp>
        <p:nvSpPr>
          <p:cNvPr id="3" name="Content Placeholder 2"/>
          <p:cNvSpPr>
            <a:spLocks noGrp="1"/>
          </p:cNvSpPr>
          <p:nvPr>
            <p:ph idx="1"/>
          </p:nvPr>
        </p:nvSpPr>
        <p:spPr/>
        <p:txBody>
          <a:bodyPr>
            <a:normAutofit fontScale="92500" lnSpcReduction="10000"/>
          </a:bodyPr>
          <a:lstStyle/>
          <a:p>
            <a:pPr marL="0" indent="0">
              <a:buNone/>
            </a:pPr>
            <a:r>
              <a:rPr lang="ru-RU" dirty="0" smtClean="0"/>
              <a:t>Защо </a:t>
            </a:r>
            <a:r>
              <a:rPr lang="ru-RU" dirty="0" smtClean="0"/>
              <a:t>ни е нов формат за Единната национална метрологична мрежа? Погледнете числата. За един и същ комплект от 12 теглилки, международният XML стандарт на PTB тежи около 200 килобайта заради хилядите повтарящи се етикети. JSON го сваля до 50, но пак хаби място. Нашата позиционна матрица прави същото в рамките на под 6 килобайта, като запазва перфектна човешка четимост.Ние не просто спестяваме </a:t>
            </a:r>
            <a:r>
              <a:rPr lang="bg-BG" dirty="0" smtClean="0"/>
              <a:t>в пъти</a:t>
            </a:r>
            <a:r>
              <a:rPr lang="ru-RU" dirty="0" smtClean="0"/>
              <a:t> мрежовия </a:t>
            </a:r>
            <a:r>
              <a:rPr lang="ru-RU" dirty="0" smtClean="0"/>
              <a:t>трафик и паметта на машините – ние даваме на дигиталната система математическо оръжие. Софтуерът не губи време да парсва </a:t>
            </a:r>
            <a:r>
              <a:rPr lang="ru-RU" dirty="0" smtClean="0"/>
              <a:t>документи, </a:t>
            </a:r>
            <a:r>
              <a:rPr lang="ru-RU" dirty="0" smtClean="0"/>
              <a:t>той поглежда индекса в заглавието, знае точния байт на измерването и скача директно там. </a:t>
            </a:r>
            <a:r>
              <a:rPr lang="ru-RU" dirty="0"/>
              <a:t>О</a:t>
            </a:r>
            <a:r>
              <a:rPr lang="ru-RU" dirty="0" smtClean="0"/>
              <a:t>пционалният </a:t>
            </a:r>
            <a:r>
              <a:rPr lang="ru-RU" dirty="0" smtClean="0"/>
              <a:t>хеш и каскаден КЕП превръщат този лек файл в официален юридически документ, защитен от всякаква подмяна. Това е бъдещето на автоматизираната метрология</a:t>
            </a:r>
            <a:r>
              <a:rPr lang="ru-RU" dirty="0" smtClean="0"/>
              <a:t>.</a:t>
            </a:r>
            <a:endParaRPr lang="bg-BG" dirty="0"/>
          </a:p>
        </p:txBody>
      </p:sp>
    </p:spTree>
    <p:extLst>
      <p:ext uri="{BB962C8B-B14F-4D97-AF65-F5344CB8AC3E}">
        <p14:creationId xmlns:p14="http://schemas.microsoft.com/office/powerpoint/2010/main" val="38455618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t>Архитектура и Структура на Сертификата (DCC</a:t>
            </a:r>
            <a:r>
              <a:rPr lang="ru-RU" dirty="0" smtClean="0"/>
              <a:t>)</a:t>
            </a:r>
            <a:endParaRPr lang="bg-BG" dirty="0"/>
          </a:p>
        </p:txBody>
      </p:sp>
      <p:sp>
        <p:nvSpPr>
          <p:cNvPr id="3" name="Content Placeholder 2"/>
          <p:cNvSpPr>
            <a:spLocks noGrp="1"/>
          </p:cNvSpPr>
          <p:nvPr>
            <p:ph idx="1"/>
          </p:nvPr>
        </p:nvSpPr>
        <p:spPr/>
        <p:txBody>
          <a:bodyPr>
            <a:normAutofit fontScale="92500" lnSpcReduction="10000"/>
          </a:bodyPr>
          <a:lstStyle/>
          <a:p>
            <a:pPr marL="0" indent="0">
              <a:buNone/>
            </a:pPr>
            <a:r>
              <a:rPr lang="ru-RU" dirty="0" smtClean="0"/>
              <a:t>Машинночетимият </a:t>
            </a:r>
            <a:r>
              <a:rPr lang="ru-RU" dirty="0"/>
              <a:t>сертификат не е просто сканиран документ или обикновен PDF. Той трябва да бъде структуриран в строго определен формат (обикновено базиран на </a:t>
            </a:r>
            <a:r>
              <a:rPr lang="ru-RU" b="1" dirty="0"/>
              <a:t>XML</a:t>
            </a:r>
            <a:r>
              <a:rPr lang="ru-RU" dirty="0"/>
              <a:t> обменен формат, който лесно се конвертира в </a:t>
            </a:r>
            <a:r>
              <a:rPr lang="ru-RU" b="1" dirty="0"/>
              <a:t>JSON</a:t>
            </a:r>
            <a:r>
              <a:rPr lang="ru-RU" dirty="0"/>
              <a:t>). Структурата се дели на три задължителни зони</a:t>
            </a:r>
            <a:r>
              <a:rPr lang="ru-RU" dirty="0" smtClean="0"/>
              <a:t>:</a:t>
            </a:r>
            <a:endParaRPr lang="ru-RU" dirty="0"/>
          </a:p>
          <a:p>
            <a:r>
              <a:rPr lang="ru-RU" b="1" dirty="0"/>
              <a:t>Административни данни (Administrative Data):</a:t>
            </a:r>
            <a:r>
              <a:rPr lang="ru-RU" dirty="0"/>
              <a:t> Идентификация на лабораторията, клиента, калибрирания уред, дати и регулаторни стандарти (ISO 17025).</a:t>
            </a:r>
          </a:p>
          <a:p>
            <a:r>
              <a:rPr lang="ru-RU" b="1" dirty="0"/>
              <a:t>Резултати от измерванията (Measurement Results):</a:t>
            </a:r>
            <a:r>
              <a:rPr lang="ru-RU" dirty="0"/>
              <a:t> Метрологичните стойности и неопределеността на измерването (съгласно GUM).</a:t>
            </a:r>
          </a:p>
          <a:p>
            <a:r>
              <a:rPr lang="ru-RU" b="1" dirty="0"/>
              <a:t>Допълнителна информация (Optional/Human-Readable):</a:t>
            </a:r>
            <a:r>
              <a:rPr lang="ru-RU" dirty="0"/>
              <a:t> Данни, пригодени за четене от хора (коментари, графики или вградено PDF копие</a:t>
            </a:r>
            <a:r>
              <a:rPr lang="ru-RU" dirty="0" smtClean="0"/>
              <a:t>).</a:t>
            </a:r>
            <a:endParaRPr lang="ru-RU" dirty="0"/>
          </a:p>
          <a:p>
            <a:pPr marL="0" indent="0">
              <a:buNone/>
            </a:pPr>
            <a:endParaRPr lang="bg-BG" dirty="0"/>
          </a:p>
        </p:txBody>
      </p:sp>
    </p:spTree>
    <p:extLst>
      <p:ext uri="{BB962C8B-B14F-4D97-AF65-F5344CB8AC3E}">
        <p14:creationId xmlns:p14="http://schemas.microsoft.com/office/powerpoint/2010/main" val="15661909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t>Ключови изисквания на BIPM за Машинна Четливост (Machine-Readability</a:t>
            </a:r>
            <a:r>
              <a:rPr lang="ru-RU" dirty="0" smtClean="0"/>
              <a:t>)</a:t>
            </a:r>
            <a:endParaRPr lang="bg-BG" dirty="0"/>
          </a:p>
        </p:txBody>
      </p:sp>
      <p:sp>
        <p:nvSpPr>
          <p:cNvPr id="3" name="Content Placeholder 2"/>
          <p:cNvSpPr>
            <a:spLocks noGrp="1"/>
          </p:cNvSpPr>
          <p:nvPr>
            <p:ph idx="1"/>
          </p:nvPr>
        </p:nvSpPr>
        <p:spPr/>
        <p:txBody>
          <a:bodyPr>
            <a:normAutofit fontScale="77500" lnSpcReduction="20000"/>
          </a:bodyPr>
          <a:lstStyle/>
          <a:p>
            <a:pPr marL="0" indent="0">
              <a:buNone/>
            </a:pPr>
            <a:r>
              <a:rPr lang="ru-RU" dirty="0" smtClean="0"/>
              <a:t>За </a:t>
            </a:r>
            <a:r>
              <a:rPr lang="ru-RU" dirty="0"/>
              <a:t>да може софтуерът на крайния потребител автоматично да разчете и приложи данните от сертификата (например директно да зареди корекциите в измервателен уред), BIPM налага следните правила:</a:t>
            </a:r>
          </a:p>
          <a:p>
            <a:r>
              <a:rPr lang="ru-RU" b="1" dirty="0"/>
              <a:t>Използване на D-SI (Digital System of Units):</a:t>
            </a:r>
            <a:r>
              <a:rPr lang="ru-RU" dirty="0"/>
              <a:t> Всички мерни единици трябва да съответстват на дигиталната рамка за Международната система единици (SI). Числовите стойности, enlargement факторите и мерните единици имат строго дефиниран Unicode формат. </a:t>
            </a:r>
          </a:p>
          <a:p>
            <a:r>
              <a:rPr lang="ru-RU" b="1" dirty="0"/>
              <a:t>Уникални CMC Идентификатори:</a:t>
            </a:r>
            <a:r>
              <a:rPr lang="ru-RU" dirty="0"/>
              <a:t> Всеки цифров сертификат трябва да съдържа уникален и постоянен дигитален линк (URI) към съответната </a:t>
            </a:r>
            <a:r>
              <a:rPr lang="ru-RU" b="1" dirty="0"/>
              <a:t>CMC (Calibration and Measurement Capability)</a:t>
            </a:r>
            <a:r>
              <a:rPr lang="ru-RU" dirty="0"/>
              <a:t> в базата данни на BIPM (KCDB 2.0). Това позволява на машините незабавно да проверят международното признаване на лабораторията. </a:t>
            </a:r>
            <a:endParaRPr lang="en-US" dirty="0" smtClean="0"/>
          </a:p>
          <a:p>
            <a:r>
              <a:rPr lang="ru-RU" b="1" dirty="0" smtClean="0"/>
              <a:t>Спазване </a:t>
            </a:r>
            <a:r>
              <a:rPr lang="ru-RU" b="1" dirty="0"/>
              <a:t>на FAIR принципите:</a:t>
            </a:r>
            <a:r>
              <a:rPr lang="ru-RU" dirty="0"/>
              <a:t> Данните в сертификата трябва да бъдат </a:t>
            </a:r>
            <a:r>
              <a:rPr lang="ru-RU" b="1" dirty="0"/>
              <a:t>F</a:t>
            </a:r>
            <a:r>
              <a:rPr lang="ru-RU" dirty="0"/>
              <a:t>indable (откриваеми), </a:t>
            </a:r>
            <a:r>
              <a:rPr lang="ru-RU" b="1" dirty="0"/>
              <a:t>A</a:t>
            </a:r>
            <a:r>
              <a:rPr lang="ru-RU" dirty="0"/>
              <a:t>ccessible (достъпни), </a:t>
            </a:r>
            <a:r>
              <a:rPr lang="ru-RU" b="1" dirty="0"/>
              <a:t>I</a:t>
            </a:r>
            <a:r>
              <a:rPr lang="ru-RU" dirty="0"/>
              <a:t>nteroperable (съвместими между различни системи) и </a:t>
            </a:r>
            <a:r>
              <a:rPr lang="ru-RU" b="1" dirty="0"/>
              <a:t>R</a:t>
            </a:r>
            <a:r>
              <a:rPr lang="ru-RU" dirty="0"/>
              <a:t>eusable (използваеми многократно от изкуствен интелект и алгоритми). </a:t>
            </a:r>
          </a:p>
          <a:p>
            <a:pPr marL="0" indent="0">
              <a:buNone/>
            </a:pPr>
            <a:endParaRPr lang="bg-BG" dirty="0"/>
          </a:p>
        </p:txBody>
      </p:sp>
    </p:spTree>
    <p:extLst>
      <p:ext uri="{BB962C8B-B14F-4D97-AF65-F5344CB8AC3E}">
        <p14:creationId xmlns:p14="http://schemas.microsoft.com/office/powerpoint/2010/main" val="29102912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t> Сигурност и Защита (Trust &amp; Security</a:t>
            </a:r>
            <a:r>
              <a:rPr lang="ru-RU" dirty="0" smtClean="0"/>
              <a:t>)</a:t>
            </a:r>
            <a:endParaRPr lang="bg-BG" dirty="0"/>
          </a:p>
        </p:txBody>
      </p:sp>
      <p:sp>
        <p:nvSpPr>
          <p:cNvPr id="3" name="Content Placeholder 2"/>
          <p:cNvSpPr>
            <a:spLocks noGrp="1"/>
          </p:cNvSpPr>
          <p:nvPr>
            <p:ph idx="1"/>
          </p:nvPr>
        </p:nvSpPr>
        <p:spPr/>
        <p:txBody>
          <a:bodyPr>
            <a:normAutofit/>
          </a:bodyPr>
          <a:lstStyle/>
          <a:p>
            <a:pPr marL="0" indent="0">
              <a:buNone/>
            </a:pPr>
            <a:r>
              <a:rPr lang="ru-RU" dirty="0" smtClean="0"/>
              <a:t>Тъй </a:t>
            </a:r>
            <a:r>
              <a:rPr lang="ru-RU" dirty="0"/>
              <a:t>като хартията отпада, манипулирането на електронните данни трябва да бъде технически невъзможно: </a:t>
            </a:r>
          </a:p>
          <a:p>
            <a:r>
              <a:rPr lang="ru-RU" b="1" dirty="0"/>
              <a:t>Криптографски хеш функции (Hashes):</a:t>
            </a:r>
            <a:r>
              <a:rPr lang="ru-RU" dirty="0"/>
              <a:t> Самият XML файл се защитава чрез уникален хеш код, което гарантира, че нито една цифра или запетая не може да бъде променена след издаването. </a:t>
            </a:r>
          </a:p>
          <a:p>
            <a:r>
              <a:rPr lang="ru-RU" b="1" dirty="0"/>
              <a:t>Електронни подписи и печати:</a:t>
            </a:r>
            <a:r>
              <a:rPr lang="ru-RU" dirty="0"/>
              <a:t> Интегрират се усъвършенствани или квалифицирани електронни подписи съгласно международните регулации (като eIDAS в ЕС). Поддържа се възможност за масово автоматизирано подписване от сървъри</a:t>
            </a:r>
          </a:p>
          <a:p>
            <a:endParaRPr lang="ru-RU" dirty="0"/>
          </a:p>
          <a:p>
            <a:pPr marL="0" indent="0">
              <a:buNone/>
            </a:pPr>
            <a:endParaRPr lang="bg-BG" dirty="0"/>
          </a:p>
        </p:txBody>
      </p:sp>
    </p:spTree>
    <p:extLst>
      <p:ext uri="{BB962C8B-B14F-4D97-AF65-F5344CB8AC3E}">
        <p14:creationId xmlns:p14="http://schemas.microsoft.com/office/powerpoint/2010/main" val="31409762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330" y="365125"/>
            <a:ext cx="11087470" cy="1325563"/>
          </a:xfrm>
        </p:spPr>
        <p:txBody>
          <a:bodyPr/>
          <a:lstStyle/>
          <a:p>
            <a:r>
              <a:rPr lang="bg-BG" dirty="0" smtClean="0"/>
              <a:t>Примерна стуктура на дигиталния сертификат</a:t>
            </a:r>
            <a:endParaRPr lang="bg-BG" dirty="0"/>
          </a:p>
        </p:txBody>
      </p:sp>
      <p:sp>
        <p:nvSpPr>
          <p:cNvPr id="3" name="Content Placeholder 2"/>
          <p:cNvSpPr>
            <a:spLocks noGrp="1"/>
          </p:cNvSpPr>
          <p:nvPr>
            <p:ph idx="1"/>
          </p:nvPr>
        </p:nvSpPr>
        <p:spPr>
          <a:xfrm>
            <a:off x="346229" y="1825625"/>
            <a:ext cx="11007571" cy="4351338"/>
          </a:xfrm>
        </p:spPr>
        <p:txBody>
          <a:bodyPr/>
          <a:lstStyle/>
          <a:p>
            <a:pPr marL="0" indent="0" algn="ctr">
              <a:buNone/>
            </a:pPr>
            <a:r>
              <a:rPr lang="bg-BG" dirty="0"/>
              <a:t>Certifacat</a:t>
            </a:r>
            <a:r>
              <a:rPr lang="en-US" dirty="0" err="1"/>
              <a:t>i</a:t>
            </a:r>
            <a:r>
              <a:rPr lang="bg-BG" dirty="0"/>
              <a:t>tl</a:t>
            </a:r>
            <a:r>
              <a:rPr lang="en-US" dirty="0"/>
              <a:t>e</a:t>
            </a:r>
            <a:r>
              <a:rPr lang="bg-BG" dirty="0" smtClean="0"/>
              <a:t> </a:t>
            </a:r>
            <a:r>
              <a:rPr lang="bg-BG" dirty="0"/>
              <a:t>Titul_data;</a:t>
            </a:r>
          </a:p>
          <a:p>
            <a:pPr marL="0" indent="0" algn="ctr">
              <a:buNone/>
            </a:pPr>
            <a:r>
              <a:rPr lang="bg-BG" dirty="0" smtClean="0"/>
              <a:t>List&lt;Condition</a:t>
            </a:r>
            <a:r>
              <a:rPr lang="bg-BG" dirty="0"/>
              <a:t>&gt; Condition_data;</a:t>
            </a:r>
          </a:p>
          <a:p>
            <a:pPr marL="0" indent="0" algn="ctr">
              <a:buNone/>
            </a:pPr>
            <a:r>
              <a:rPr lang="bg-BG" dirty="0" smtClean="0"/>
              <a:t>traceability </a:t>
            </a:r>
            <a:r>
              <a:rPr lang="bg-BG" dirty="0"/>
              <a:t>Traceability;</a:t>
            </a:r>
          </a:p>
          <a:p>
            <a:pPr marL="0" indent="0" algn="ctr">
              <a:buNone/>
            </a:pPr>
            <a:r>
              <a:rPr lang="bg-BG" dirty="0" smtClean="0"/>
              <a:t>List&lt;table</a:t>
            </a:r>
            <a:r>
              <a:rPr lang="bg-BG" dirty="0"/>
              <a:t>&gt; Measur_Datas;</a:t>
            </a:r>
          </a:p>
          <a:p>
            <a:pPr marL="0" indent="0" algn="ctr">
              <a:buNone/>
            </a:pPr>
            <a:r>
              <a:rPr lang="bg-BG" dirty="0" smtClean="0"/>
              <a:t>List&lt;declaration</a:t>
            </a:r>
            <a:r>
              <a:rPr lang="bg-BG" dirty="0"/>
              <a:t>&gt; Decl;</a:t>
            </a:r>
          </a:p>
        </p:txBody>
      </p:sp>
    </p:spTree>
    <p:extLst>
      <p:ext uri="{BB962C8B-B14F-4D97-AF65-F5344CB8AC3E}">
        <p14:creationId xmlns:p14="http://schemas.microsoft.com/office/powerpoint/2010/main" val="100286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g-BG" dirty="0" smtClean="0"/>
              <a:t>Certifacat</a:t>
            </a:r>
            <a:r>
              <a:rPr lang="en-US" dirty="0" err="1" smtClean="0"/>
              <a:t>i</a:t>
            </a:r>
            <a:r>
              <a:rPr lang="bg-BG" dirty="0" smtClean="0"/>
              <a:t>tl</a:t>
            </a:r>
            <a:r>
              <a:rPr lang="en-US" dirty="0" smtClean="0"/>
              <a:t>e</a:t>
            </a:r>
            <a:endParaRPr lang="bg-BG" dirty="0"/>
          </a:p>
        </p:txBody>
      </p:sp>
      <p:sp>
        <p:nvSpPr>
          <p:cNvPr id="3" name="Content Placeholder 2"/>
          <p:cNvSpPr>
            <a:spLocks noGrp="1"/>
          </p:cNvSpPr>
          <p:nvPr>
            <p:ph idx="1"/>
          </p:nvPr>
        </p:nvSpPr>
        <p:spPr>
          <a:xfrm>
            <a:off x="838200" y="1349406"/>
            <a:ext cx="10515600" cy="4827557"/>
          </a:xfrm>
        </p:spPr>
        <p:txBody>
          <a:bodyPr>
            <a:normAutofit fontScale="55000" lnSpcReduction="20000"/>
          </a:bodyPr>
          <a:lstStyle/>
          <a:p>
            <a:pPr marL="0" indent="0">
              <a:buNone/>
            </a:pPr>
            <a:r>
              <a:rPr lang="bg-BG" dirty="0" smtClean="0"/>
              <a:t>string </a:t>
            </a:r>
            <a:r>
              <a:rPr lang="bg-BG" dirty="0"/>
              <a:t>Name;</a:t>
            </a:r>
          </a:p>
          <a:p>
            <a:pPr marL="0" indent="0">
              <a:buNone/>
            </a:pPr>
            <a:r>
              <a:rPr lang="bg-BG" dirty="0" smtClean="0"/>
              <a:t>DateTime </a:t>
            </a:r>
            <a:r>
              <a:rPr lang="bg-BG" dirty="0"/>
              <a:t>date;</a:t>
            </a:r>
          </a:p>
          <a:p>
            <a:pPr marL="0" indent="0">
              <a:buNone/>
            </a:pPr>
            <a:r>
              <a:rPr lang="bg-BG" dirty="0" smtClean="0"/>
              <a:t>string MeasuringInstrument;</a:t>
            </a:r>
          </a:p>
          <a:p>
            <a:pPr marL="0" indent="0">
              <a:buNone/>
            </a:pPr>
            <a:r>
              <a:rPr lang="en-US" dirty="0" smtClean="0"/>
              <a:t>S</a:t>
            </a:r>
            <a:r>
              <a:rPr lang="bg-BG" dirty="0" smtClean="0"/>
              <a:t>tring </a:t>
            </a:r>
            <a:r>
              <a:rPr lang="bg-BG" dirty="0"/>
              <a:t>Manufactur;</a:t>
            </a:r>
          </a:p>
          <a:p>
            <a:pPr marL="0" indent="0">
              <a:buNone/>
            </a:pPr>
            <a:r>
              <a:rPr lang="bg-BG" dirty="0" smtClean="0"/>
              <a:t>string </a:t>
            </a:r>
            <a:r>
              <a:rPr lang="bg-BG" dirty="0"/>
              <a:t>Type;</a:t>
            </a:r>
          </a:p>
          <a:p>
            <a:pPr marL="0" indent="0">
              <a:buNone/>
            </a:pPr>
            <a:r>
              <a:rPr lang="bg-BG" dirty="0" smtClean="0"/>
              <a:t>string </a:t>
            </a:r>
            <a:r>
              <a:rPr lang="bg-BG" dirty="0"/>
              <a:t>ID;</a:t>
            </a:r>
          </a:p>
          <a:p>
            <a:pPr marL="0" indent="0">
              <a:buNone/>
            </a:pPr>
            <a:r>
              <a:rPr lang="bg-BG" dirty="0" smtClean="0"/>
              <a:t>string Customer;</a:t>
            </a:r>
            <a:endParaRPr lang="en-US" dirty="0" smtClean="0"/>
          </a:p>
          <a:p>
            <a:pPr marL="0" indent="0">
              <a:buNone/>
            </a:pPr>
            <a:r>
              <a:rPr lang="bg-BG" dirty="0" smtClean="0"/>
              <a:t>string </a:t>
            </a:r>
            <a:r>
              <a:rPr lang="bg-BG" dirty="0"/>
              <a:t>CustomerAddress;</a:t>
            </a:r>
          </a:p>
          <a:p>
            <a:pPr marL="0" indent="0">
              <a:buNone/>
            </a:pPr>
            <a:r>
              <a:rPr lang="bg-BG" dirty="0" smtClean="0"/>
              <a:t>string </a:t>
            </a:r>
            <a:r>
              <a:rPr lang="bg-BG" dirty="0"/>
              <a:t>PlaceOfCalibration;</a:t>
            </a:r>
          </a:p>
          <a:p>
            <a:pPr marL="0" indent="0">
              <a:buNone/>
            </a:pPr>
            <a:r>
              <a:rPr lang="bg-BG" dirty="0" smtClean="0"/>
              <a:t>DateTime </a:t>
            </a:r>
            <a:r>
              <a:rPr lang="bg-BG" dirty="0"/>
              <a:t>StartDate;</a:t>
            </a:r>
          </a:p>
          <a:p>
            <a:pPr marL="0" indent="0">
              <a:buNone/>
            </a:pPr>
            <a:r>
              <a:rPr lang="bg-BG" dirty="0" smtClean="0"/>
              <a:t>DateTime </a:t>
            </a:r>
            <a:r>
              <a:rPr lang="bg-BG" dirty="0"/>
              <a:t>EndDate;</a:t>
            </a:r>
          </a:p>
          <a:p>
            <a:pPr marL="0" indent="0">
              <a:buNone/>
            </a:pPr>
            <a:r>
              <a:rPr lang="bg-BG" dirty="0" smtClean="0"/>
              <a:t>int </a:t>
            </a:r>
            <a:r>
              <a:rPr lang="bg-BG" dirty="0"/>
              <a:t>PageNumber;</a:t>
            </a:r>
          </a:p>
          <a:p>
            <a:pPr marL="0" indent="0">
              <a:buNone/>
            </a:pPr>
            <a:r>
              <a:rPr lang="bg-BG" dirty="0" smtClean="0"/>
              <a:t>List&lt;string</a:t>
            </a:r>
            <a:r>
              <a:rPr lang="bg-BG" dirty="0"/>
              <a:t>&gt; Operator = new List&lt;string&gt;();</a:t>
            </a:r>
          </a:p>
          <a:p>
            <a:pPr marL="0" indent="0">
              <a:buNone/>
            </a:pPr>
            <a:r>
              <a:rPr lang="bg-BG" dirty="0" smtClean="0"/>
              <a:t>string </a:t>
            </a:r>
            <a:r>
              <a:rPr lang="bg-BG" dirty="0"/>
              <a:t>Head;</a:t>
            </a:r>
          </a:p>
          <a:p>
            <a:pPr marL="0" indent="0">
              <a:buNone/>
            </a:pPr>
            <a:r>
              <a:rPr lang="bg-BG" dirty="0" smtClean="0"/>
              <a:t>string </a:t>
            </a:r>
            <a:r>
              <a:rPr lang="bg-BG" dirty="0"/>
              <a:t>metodika;</a:t>
            </a:r>
          </a:p>
          <a:p>
            <a:pPr marL="0" indent="0">
              <a:buNone/>
            </a:pPr>
            <a:r>
              <a:rPr lang="bg-BG" dirty="0" smtClean="0"/>
              <a:t>bool </a:t>
            </a:r>
            <a:r>
              <a:rPr lang="bg-BG" dirty="0"/>
              <a:t>logo;</a:t>
            </a:r>
          </a:p>
          <a:p>
            <a:pPr marL="0" indent="0">
              <a:buNone/>
            </a:pPr>
            <a:endParaRPr lang="bg-BG" dirty="0"/>
          </a:p>
        </p:txBody>
      </p:sp>
    </p:spTree>
    <p:extLst>
      <p:ext uri="{BB962C8B-B14F-4D97-AF65-F5344CB8AC3E}">
        <p14:creationId xmlns:p14="http://schemas.microsoft.com/office/powerpoint/2010/main" val="4230137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anim calcmode="lin" valueType="num">
                                      <p:cBhvr>
                                        <p:cTn id="4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1000"/>
                                        <p:tgtEl>
                                          <p:spTgt spid="3">
                                            <p:txEl>
                                              <p:pRg st="9" end="9"/>
                                            </p:txEl>
                                          </p:spTgt>
                                        </p:tgtEl>
                                      </p:cBhvr>
                                    </p:animEffect>
                                    <p:anim calcmode="lin" valueType="num">
                                      <p:cBhvr>
                                        <p:cTn id="5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1000"/>
                                        <p:tgtEl>
                                          <p:spTgt spid="3">
                                            <p:txEl>
                                              <p:pRg st="10" end="10"/>
                                            </p:txEl>
                                          </p:spTgt>
                                        </p:tgtEl>
                                      </p:cBhvr>
                                    </p:animEffect>
                                    <p:anim calcmode="lin" valueType="num">
                                      <p:cBhvr>
                                        <p:cTn id="5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1000"/>
                                        <p:tgtEl>
                                          <p:spTgt spid="3">
                                            <p:txEl>
                                              <p:pRg st="11" end="11"/>
                                            </p:txEl>
                                          </p:spTgt>
                                        </p:tgtEl>
                                      </p:cBhvr>
                                    </p:animEffect>
                                    <p:anim calcmode="lin" valueType="num">
                                      <p:cBhvr>
                                        <p:cTn id="6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1000"/>
                                        <p:tgtEl>
                                          <p:spTgt spid="3">
                                            <p:txEl>
                                              <p:pRg st="12" end="12"/>
                                            </p:txEl>
                                          </p:spTgt>
                                        </p:tgtEl>
                                      </p:cBhvr>
                                    </p:animEffect>
                                    <p:anim calcmode="lin" valueType="num">
                                      <p:cBhvr>
                                        <p:cTn id="6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fade">
                                      <p:cBhvr>
                                        <p:cTn id="72" dur="1000"/>
                                        <p:tgtEl>
                                          <p:spTgt spid="3">
                                            <p:txEl>
                                              <p:pRg st="13" end="13"/>
                                            </p:txEl>
                                          </p:spTgt>
                                        </p:tgtEl>
                                      </p:cBhvr>
                                    </p:animEffect>
                                    <p:anim calcmode="lin" valueType="num">
                                      <p:cBhvr>
                                        <p:cTn id="73"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4" dur="1000" fill="hold"/>
                                        <p:tgtEl>
                                          <p:spTgt spid="3">
                                            <p:txEl>
                                              <p:pRg st="13" end="13"/>
                                            </p:txEl>
                                          </p:spTgt>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fade">
                                      <p:cBhvr>
                                        <p:cTn id="77" dur="1000"/>
                                        <p:tgtEl>
                                          <p:spTgt spid="3">
                                            <p:txEl>
                                              <p:pRg st="14" end="14"/>
                                            </p:txEl>
                                          </p:spTgt>
                                        </p:tgtEl>
                                      </p:cBhvr>
                                    </p:animEffect>
                                    <p:anim calcmode="lin" valueType="num">
                                      <p:cBhvr>
                                        <p:cTn id="78"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4" end="14"/>
                                            </p:txEl>
                                          </p:spTgt>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3">
                                            <p:txEl>
                                              <p:pRg st="15" end="15"/>
                                            </p:txEl>
                                          </p:spTgt>
                                        </p:tgtEl>
                                        <p:attrNameLst>
                                          <p:attrName>style.visibility</p:attrName>
                                        </p:attrNameLst>
                                      </p:cBhvr>
                                      <p:to>
                                        <p:strVal val="visible"/>
                                      </p:to>
                                    </p:set>
                                    <p:animEffect transition="in" filter="fade">
                                      <p:cBhvr>
                                        <p:cTn id="82" dur="1000"/>
                                        <p:tgtEl>
                                          <p:spTgt spid="3">
                                            <p:txEl>
                                              <p:pRg st="15" end="15"/>
                                            </p:txEl>
                                          </p:spTgt>
                                        </p:tgtEl>
                                      </p:cBhvr>
                                    </p:animEffect>
                                    <p:anim calcmode="lin" valueType="num">
                                      <p:cBhvr>
                                        <p:cTn id="83"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84"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g-BG" dirty="0"/>
              <a:t>Condition</a:t>
            </a:r>
            <a:br>
              <a:rPr lang="bg-BG" dirty="0"/>
            </a:br>
            <a:endParaRPr lang="bg-BG" dirty="0"/>
          </a:p>
        </p:txBody>
      </p:sp>
      <p:sp>
        <p:nvSpPr>
          <p:cNvPr id="3" name="Content Placeholder 2"/>
          <p:cNvSpPr>
            <a:spLocks noGrp="1"/>
          </p:cNvSpPr>
          <p:nvPr>
            <p:ph idx="1"/>
          </p:nvPr>
        </p:nvSpPr>
        <p:spPr/>
        <p:txBody>
          <a:bodyPr>
            <a:normAutofit/>
          </a:bodyPr>
          <a:lstStyle/>
          <a:p>
            <a:pPr marL="0" indent="0">
              <a:buNone/>
            </a:pPr>
            <a:r>
              <a:rPr lang="bg-BG" dirty="0" smtClean="0"/>
              <a:t>string </a:t>
            </a:r>
            <a:r>
              <a:rPr lang="bg-BG" dirty="0"/>
              <a:t>designation;</a:t>
            </a:r>
          </a:p>
          <a:p>
            <a:pPr marL="0" indent="0">
              <a:buNone/>
            </a:pPr>
            <a:r>
              <a:rPr lang="bg-BG" dirty="0" smtClean="0"/>
              <a:t>string </a:t>
            </a:r>
            <a:r>
              <a:rPr lang="bg-BG" dirty="0"/>
              <a:t>unitSimbol;</a:t>
            </a:r>
          </a:p>
          <a:p>
            <a:pPr marL="0" indent="0">
              <a:buNone/>
            </a:pPr>
            <a:r>
              <a:rPr lang="bg-BG" dirty="0" smtClean="0"/>
              <a:t>string </a:t>
            </a:r>
            <a:r>
              <a:rPr lang="bg-BG" dirty="0"/>
              <a:t>designationPID;</a:t>
            </a:r>
          </a:p>
          <a:p>
            <a:pPr marL="0" indent="0">
              <a:buNone/>
            </a:pPr>
            <a:r>
              <a:rPr lang="bg-BG" dirty="0" smtClean="0"/>
              <a:t>string </a:t>
            </a:r>
            <a:r>
              <a:rPr lang="bg-BG" dirty="0"/>
              <a:t>unitPID;</a:t>
            </a:r>
          </a:p>
          <a:p>
            <a:pPr marL="0" indent="0">
              <a:buNone/>
            </a:pPr>
            <a:r>
              <a:rPr lang="bg-BG" dirty="0" smtClean="0"/>
              <a:t>double </a:t>
            </a:r>
            <a:r>
              <a:rPr lang="bg-BG" dirty="0"/>
              <a:t>min;</a:t>
            </a:r>
          </a:p>
          <a:p>
            <a:pPr marL="0" indent="0">
              <a:buNone/>
            </a:pPr>
            <a:r>
              <a:rPr lang="bg-BG" dirty="0" smtClean="0"/>
              <a:t>double </a:t>
            </a:r>
            <a:r>
              <a:rPr lang="bg-BG" dirty="0"/>
              <a:t>max;</a:t>
            </a:r>
          </a:p>
          <a:p>
            <a:pPr marL="0" indent="0">
              <a:buNone/>
            </a:pPr>
            <a:r>
              <a:rPr lang="bg-BG" dirty="0" smtClean="0"/>
              <a:t>double </a:t>
            </a:r>
            <a:r>
              <a:rPr lang="bg-BG" dirty="0"/>
              <a:t>uncertanty;</a:t>
            </a:r>
          </a:p>
          <a:p>
            <a:pPr marL="0" indent="0">
              <a:buNone/>
            </a:pPr>
            <a:endParaRPr lang="bg-BG" dirty="0"/>
          </a:p>
        </p:txBody>
      </p:sp>
    </p:spTree>
    <p:extLst>
      <p:ext uri="{BB962C8B-B14F-4D97-AF65-F5344CB8AC3E}">
        <p14:creationId xmlns:p14="http://schemas.microsoft.com/office/powerpoint/2010/main" val="3172923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g-BG" dirty="0" smtClean="0"/>
              <a:t>traceability</a:t>
            </a:r>
            <a:r>
              <a:rPr lang="bg-BG" dirty="0"/>
              <a:t/>
            </a:r>
            <a:br>
              <a:rPr lang="bg-BG" dirty="0"/>
            </a:br>
            <a:endParaRPr lang="bg-BG" dirty="0"/>
          </a:p>
        </p:txBody>
      </p:sp>
      <p:sp>
        <p:nvSpPr>
          <p:cNvPr id="3" name="Content Placeholder 2"/>
          <p:cNvSpPr>
            <a:spLocks noGrp="1"/>
          </p:cNvSpPr>
          <p:nvPr>
            <p:ph idx="1"/>
          </p:nvPr>
        </p:nvSpPr>
        <p:spPr/>
        <p:txBody>
          <a:bodyPr>
            <a:normAutofit/>
          </a:bodyPr>
          <a:lstStyle/>
          <a:p>
            <a:r>
              <a:rPr lang="bg-BG" dirty="0" smtClean="0"/>
              <a:t>string </a:t>
            </a:r>
            <a:r>
              <a:rPr lang="bg-BG" dirty="0"/>
              <a:t>declaration;</a:t>
            </a:r>
          </a:p>
          <a:p>
            <a:r>
              <a:rPr lang="bg-BG" dirty="0" smtClean="0"/>
              <a:t>List&lt;EtaloniList</a:t>
            </a:r>
            <a:r>
              <a:rPr lang="bg-BG" dirty="0"/>
              <a:t>&gt; Etaloni;</a:t>
            </a:r>
          </a:p>
          <a:p>
            <a:pPr marL="0" indent="0">
              <a:buNone/>
            </a:pPr>
            <a:r>
              <a:rPr lang="en-US" dirty="0" smtClean="0"/>
              <a:t>		</a:t>
            </a:r>
            <a:r>
              <a:rPr lang="bg-BG" dirty="0" smtClean="0"/>
              <a:t>EtaloniList</a:t>
            </a:r>
            <a:endParaRPr lang="bg-BG" dirty="0"/>
          </a:p>
          <a:p>
            <a:pPr marL="0" indent="0">
              <a:buNone/>
            </a:pPr>
            <a:r>
              <a:rPr lang="en-US" dirty="0" smtClean="0"/>
              <a:t>			</a:t>
            </a:r>
            <a:r>
              <a:rPr lang="bg-BG" dirty="0" smtClean="0"/>
              <a:t>string </a:t>
            </a:r>
            <a:r>
              <a:rPr lang="bg-BG" dirty="0"/>
              <a:t>ID;</a:t>
            </a:r>
          </a:p>
          <a:p>
            <a:pPr marL="0" indent="0">
              <a:buNone/>
            </a:pPr>
            <a:r>
              <a:rPr lang="en-US" dirty="0" smtClean="0"/>
              <a:t>			</a:t>
            </a:r>
            <a:r>
              <a:rPr lang="bg-BG" dirty="0" smtClean="0"/>
              <a:t>string </a:t>
            </a:r>
            <a:r>
              <a:rPr lang="bg-BG" dirty="0"/>
              <a:t>certificate;        </a:t>
            </a:r>
          </a:p>
          <a:p>
            <a:pPr marL="0" indent="0">
              <a:buNone/>
            </a:pPr>
            <a:r>
              <a:rPr lang="bg-BG" dirty="0"/>
              <a:t>      </a:t>
            </a:r>
          </a:p>
          <a:p>
            <a:endParaRPr lang="bg-BG" dirty="0"/>
          </a:p>
          <a:p>
            <a:pPr marL="0" indent="0">
              <a:buNone/>
            </a:pPr>
            <a:endParaRPr lang="bg-BG" dirty="0"/>
          </a:p>
        </p:txBody>
      </p:sp>
    </p:spTree>
    <p:extLst>
      <p:ext uri="{BB962C8B-B14F-4D97-AF65-F5344CB8AC3E}">
        <p14:creationId xmlns:p14="http://schemas.microsoft.com/office/powerpoint/2010/main" val="193829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t</a:t>
            </a:r>
            <a:r>
              <a:rPr lang="en-US" dirty="0" smtClean="0"/>
              <a:t>able</a:t>
            </a:r>
            <a:r>
              <a:rPr lang="bg-BG" dirty="0"/>
              <a:t/>
            </a:r>
            <a:br>
              <a:rPr lang="bg-BG" dirty="0"/>
            </a:br>
            <a:endParaRPr lang="bg-BG" dirty="0"/>
          </a:p>
        </p:txBody>
      </p:sp>
      <p:sp>
        <p:nvSpPr>
          <p:cNvPr id="3" name="Content Placeholder 2"/>
          <p:cNvSpPr>
            <a:spLocks noGrp="1"/>
          </p:cNvSpPr>
          <p:nvPr>
            <p:ph idx="1"/>
          </p:nvPr>
        </p:nvSpPr>
        <p:spPr>
          <a:xfrm>
            <a:off x="838200" y="1003177"/>
            <a:ext cx="10515600" cy="5173786"/>
          </a:xfrm>
        </p:spPr>
        <p:txBody>
          <a:bodyPr>
            <a:normAutofit fontScale="62500" lnSpcReduction="20000"/>
          </a:bodyPr>
          <a:lstStyle/>
          <a:p>
            <a:r>
              <a:rPr lang="bg-BG" dirty="0" smtClean="0"/>
              <a:t>string </a:t>
            </a:r>
            <a:r>
              <a:rPr lang="bg-BG" dirty="0"/>
              <a:t>name_bg;</a:t>
            </a:r>
          </a:p>
          <a:p>
            <a:r>
              <a:rPr lang="bg-BG" dirty="0" smtClean="0"/>
              <a:t>string </a:t>
            </a:r>
            <a:r>
              <a:rPr lang="bg-BG" dirty="0"/>
              <a:t>name_eng;</a:t>
            </a:r>
          </a:p>
          <a:p>
            <a:r>
              <a:rPr lang="bg-BG" dirty="0" smtClean="0"/>
              <a:t>string </a:t>
            </a:r>
            <a:r>
              <a:rPr lang="bg-BG" dirty="0"/>
              <a:t>name_custom;</a:t>
            </a:r>
          </a:p>
          <a:p>
            <a:r>
              <a:rPr lang="bg-BG" dirty="0" smtClean="0"/>
              <a:t>List&lt;Row</a:t>
            </a:r>
            <a:r>
              <a:rPr lang="bg-BG" dirty="0"/>
              <a:t>&gt; data=new List&lt;Row&gt;();</a:t>
            </a:r>
          </a:p>
          <a:p>
            <a:r>
              <a:rPr lang="bg-BG" dirty="0" smtClean="0"/>
              <a:t>List&lt;HeaderColumn</a:t>
            </a:r>
            <a:r>
              <a:rPr lang="bg-BG" dirty="0"/>
              <a:t>&gt; ColmHeader=new List&lt;HeaderColumn&gt;();</a:t>
            </a:r>
          </a:p>
          <a:p>
            <a:pPr marL="0" indent="0">
              <a:buNone/>
            </a:pPr>
            <a:r>
              <a:rPr lang="en-US" dirty="0" smtClean="0"/>
              <a:t>		</a:t>
            </a:r>
            <a:r>
              <a:rPr lang="bg-BG" dirty="0" smtClean="0"/>
              <a:t>HeaderColumn</a:t>
            </a:r>
            <a:endParaRPr lang="bg-BG" dirty="0"/>
          </a:p>
          <a:p>
            <a:pPr marL="0" indent="0">
              <a:buNone/>
            </a:pPr>
            <a:r>
              <a:rPr lang="bg-BG" dirty="0" smtClean="0"/>
              <a:t> </a:t>
            </a:r>
            <a:r>
              <a:rPr lang="en-US" dirty="0" smtClean="0"/>
              <a:t>			</a:t>
            </a:r>
            <a:r>
              <a:rPr lang="bg-BG" dirty="0" smtClean="0"/>
              <a:t>string </a:t>
            </a:r>
            <a:r>
              <a:rPr lang="bg-BG" dirty="0"/>
              <a:t>Text_bg;</a:t>
            </a:r>
          </a:p>
          <a:p>
            <a:pPr marL="0" indent="0">
              <a:buNone/>
            </a:pPr>
            <a:r>
              <a:rPr lang="en-US" dirty="0" smtClean="0"/>
              <a:t>			</a:t>
            </a:r>
            <a:r>
              <a:rPr lang="bg-BG" dirty="0" smtClean="0"/>
              <a:t>string </a:t>
            </a:r>
            <a:r>
              <a:rPr lang="bg-BG" dirty="0"/>
              <a:t>Text_eng;</a:t>
            </a:r>
          </a:p>
          <a:p>
            <a:pPr marL="0" indent="0">
              <a:buNone/>
            </a:pPr>
            <a:r>
              <a:rPr lang="en-US" dirty="0" smtClean="0"/>
              <a:t>			s</a:t>
            </a:r>
            <a:r>
              <a:rPr lang="bg-BG" dirty="0" smtClean="0"/>
              <a:t>tring </a:t>
            </a:r>
            <a:r>
              <a:rPr lang="bg-BG" dirty="0"/>
              <a:t>Text_custom;</a:t>
            </a:r>
          </a:p>
          <a:p>
            <a:pPr marL="0" indent="0">
              <a:buNone/>
            </a:pPr>
            <a:r>
              <a:rPr lang="en-US" dirty="0" smtClean="0"/>
              <a:t>			s</a:t>
            </a:r>
            <a:r>
              <a:rPr lang="bg-BG" dirty="0" smtClean="0"/>
              <a:t>tring </a:t>
            </a:r>
            <a:r>
              <a:rPr lang="bg-BG" dirty="0"/>
              <a:t>designation;</a:t>
            </a:r>
          </a:p>
          <a:p>
            <a:pPr marL="0" indent="0">
              <a:buNone/>
            </a:pPr>
            <a:r>
              <a:rPr lang="en-US" dirty="0" smtClean="0"/>
              <a:t>			</a:t>
            </a:r>
            <a:r>
              <a:rPr lang="bg-BG" dirty="0" smtClean="0"/>
              <a:t>string </a:t>
            </a:r>
            <a:r>
              <a:rPr lang="bg-BG" dirty="0"/>
              <a:t>unitSimbol;</a:t>
            </a:r>
          </a:p>
          <a:p>
            <a:pPr marL="0" indent="0">
              <a:buNone/>
            </a:pPr>
            <a:r>
              <a:rPr lang="en-US" dirty="0" smtClean="0"/>
              <a:t>			</a:t>
            </a:r>
            <a:r>
              <a:rPr lang="bg-BG" dirty="0" smtClean="0"/>
              <a:t>string </a:t>
            </a:r>
            <a:r>
              <a:rPr lang="bg-BG" dirty="0"/>
              <a:t>designationPID;</a:t>
            </a:r>
          </a:p>
          <a:p>
            <a:pPr marL="0" indent="0">
              <a:buNone/>
            </a:pPr>
            <a:r>
              <a:rPr lang="en-US" dirty="0" smtClean="0"/>
              <a:t>			</a:t>
            </a:r>
            <a:r>
              <a:rPr lang="bg-BG" dirty="0" smtClean="0"/>
              <a:t>string </a:t>
            </a:r>
            <a:r>
              <a:rPr lang="bg-BG" dirty="0"/>
              <a:t>unitPID;</a:t>
            </a:r>
          </a:p>
          <a:p>
            <a:pPr marL="0" indent="0">
              <a:buNone/>
            </a:pPr>
            <a:r>
              <a:rPr lang="en-US" dirty="0" smtClean="0"/>
              <a:t>			</a:t>
            </a:r>
            <a:r>
              <a:rPr lang="bg-BG" dirty="0" smtClean="0"/>
              <a:t>string </a:t>
            </a:r>
            <a:r>
              <a:rPr lang="bg-BG" dirty="0"/>
              <a:t>Type</a:t>
            </a:r>
            <a:r>
              <a:rPr lang="bg-BG" dirty="0" smtClean="0"/>
              <a:t>;</a:t>
            </a:r>
            <a:endParaRPr lang="en-US" dirty="0" smtClean="0"/>
          </a:p>
          <a:p>
            <a:pPr marL="0" indent="0">
              <a:buNone/>
            </a:pPr>
            <a:r>
              <a:rPr lang="en-US" dirty="0" smtClean="0"/>
              <a:t>		</a:t>
            </a:r>
            <a:r>
              <a:rPr lang="bg-BG" dirty="0" smtClean="0"/>
              <a:t> </a:t>
            </a:r>
            <a:r>
              <a:rPr lang="bg-BG" dirty="0"/>
              <a:t>Row</a:t>
            </a:r>
          </a:p>
          <a:p>
            <a:pPr marL="0" indent="0">
              <a:buNone/>
            </a:pPr>
            <a:r>
              <a:rPr lang="en-US" dirty="0" smtClean="0"/>
              <a:t>			</a:t>
            </a:r>
            <a:r>
              <a:rPr lang="bg-BG" dirty="0" smtClean="0"/>
              <a:t>List&lt;string</a:t>
            </a:r>
            <a:r>
              <a:rPr lang="bg-BG" dirty="0"/>
              <a:t>&gt; results=new List&lt;string&gt;();</a:t>
            </a:r>
          </a:p>
          <a:p>
            <a:endParaRPr lang="bg-BG" dirty="0"/>
          </a:p>
          <a:p>
            <a:pPr marL="0" indent="0">
              <a:buNone/>
            </a:pPr>
            <a:endParaRPr lang="bg-BG" dirty="0"/>
          </a:p>
        </p:txBody>
      </p:sp>
    </p:spTree>
    <p:extLst>
      <p:ext uri="{BB962C8B-B14F-4D97-AF65-F5344CB8AC3E}">
        <p14:creationId xmlns:p14="http://schemas.microsoft.com/office/powerpoint/2010/main" val="367002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000"/>
                                        <p:tgtEl>
                                          <p:spTgt spid="3">
                                            <p:txEl>
                                              <p:pRg st="8" end="8"/>
                                            </p:txEl>
                                          </p:spTgt>
                                        </p:tgtEl>
                                      </p:cBhvr>
                                    </p:animEffect>
                                    <p:anim calcmode="lin" valueType="num">
                                      <p:cBhvr>
                                        <p:cTn id="4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fade">
                                      <p:cBhvr>
                                        <p:cTn id="54" dur="1000"/>
                                        <p:tgtEl>
                                          <p:spTgt spid="3">
                                            <p:txEl>
                                              <p:pRg st="10" end="10"/>
                                            </p:txEl>
                                          </p:spTgt>
                                        </p:tgtEl>
                                      </p:cBhvr>
                                    </p:animEffect>
                                    <p:anim calcmode="lin" valueType="num">
                                      <p:cBhvr>
                                        <p:cTn id="5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Effect transition="in" filter="fade">
                                      <p:cBhvr>
                                        <p:cTn id="59" dur="1000"/>
                                        <p:tgtEl>
                                          <p:spTgt spid="3">
                                            <p:txEl>
                                              <p:pRg st="11" end="11"/>
                                            </p:txEl>
                                          </p:spTgt>
                                        </p:tgtEl>
                                      </p:cBhvr>
                                    </p:animEffect>
                                    <p:anim calcmode="lin" valueType="num">
                                      <p:cBhvr>
                                        <p:cTn id="6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
                                            <p:txEl>
                                              <p:pRg st="12" end="12"/>
                                            </p:txEl>
                                          </p:spTgt>
                                        </p:tgtEl>
                                        <p:attrNameLst>
                                          <p:attrName>style.visibility</p:attrName>
                                        </p:attrNameLst>
                                      </p:cBhvr>
                                      <p:to>
                                        <p:strVal val="visible"/>
                                      </p:to>
                                    </p:set>
                                    <p:animEffect transition="in" filter="fade">
                                      <p:cBhvr>
                                        <p:cTn id="64" dur="1000"/>
                                        <p:tgtEl>
                                          <p:spTgt spid="3">
                                            <p:txEl>
                                              <p:pRg st="12" end="12"/>
                                            </p:txEl>
                                          </p:spTgt>
                                        </p:tgtEl>
                                      </p:cBhvr>
                                    </p:animEffect>
                                    <p:anim calcmode="lin" valueType="num">
                                      <p:cBhvr>
                                        <p:cTn id="6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6"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3">
                                            <p:txEl>
                                              <p:pRg st="13" end="13"/>
                                            </p:txEl>
                                          </p:spTgt>
                                        </p:tgtEl>
                                        <p:attrNameLst>
                                          <p:attrName>style.visibility</p:attrName>
                                        </p:attrNameLst>
                                      </p:cBhvr>
                                      <p:to>
                                        <p:strVal val="visible"/>
                                      </p:to>
                                    </p:set>
                                    <p:animEffect transition="in" filter="fade">
                                      <p:cBhvr>
                                        <p:cTn id="69" dur="1000"/>
                                        <p:tgtEl>
                                          <p:spTgt spid="3">
                                            <p:txEl>
                                              <p:pRg st="13" end="13"/>
                                            </p:txEl>
                                          </p:spTgt>
                                        </p:tgtEl>
                                      </p:cBhvr>
                                    </p:animEffect>
                                    <p:anim calcmode="lin" valueType="num">
                                      <p:cBhvr>
                                        <p:cTn id="70"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1"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3">
                                            <p:txEl>
                                              <p:pRg st="14" end="14"/>
                                            </p:txEl>
                                          </p:spTgt>
                                        </p:tgtEl>
                                        <p:attrNameLst>
                                          <p:attrName>style.visibility</p:attrName>
                                        </p:attrNameLst>
                                      </p:cBhvr>
                                      <p:to>
                                        <p:strVal val="visible"/>
                                      </p:to>
                                    </p:set>
                                    <p:animEffect transition="in" filter="fade">
                                      <p:cBhvr>
                                        <p:cTn id="76" dur="1000"/>
                                        <p:tgtEl>
                                          <p:spTgt spid="3">
                                            <p:txEl>
                                              <p:pRg st="14" end="14"/>
                                            </p:txEl>
                                          </p:spTgt>
                                        </p:tgtEl>
                                      </p:cBhvr>
                                    </p:animEffect>
                                    <p:anim calcmode="lin" valueType="num">
                                      <p:cBhvr>
                                        <p:cTn id="77"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78" dur="1000" fill="hold"/>
                                        <p:tgtEl>
                                          <p:spTgt spid="3">
                                            <p:txEl>
                                              <p:pRg st="14" end="14"/>
                                            </p:txEl>
                                          </p:spTgt>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3">
                                            <p:txEl>
                                              <p:pRg st="15" end="15"/>
                                            </p:txEl>
                                          </p:spTgt>
                                        </p:tgtEl>
                                        <p:attrNameLst>
                                          <p:attrName>style.visibility</p:attrName>
                                        </p:attrNameLst>
                                      </p:cBhvr>
                                      <p:to>
                                        <p:strVal val="visible"/>
                                      </p:to>
                                    </p:set>
                                    <p:animEffect transition="in" filter="fade">
                                      <p:cBhvr>
                                        <p:cTn id="81" dur="1000"/>
                                        <p:tgtEl>
                                          <p:spTgt spid="3">
                                            <p:txEl>
                                              <p:pRg st="15" end="15"/>
                                            </p:txEl>
                                          </p:spTgt>
                                        </p:tgtEl>
                                      </p:cBhvr>
                                    </p:animEffect>
                                    <p:anim calcmode="lin" valueType="num">
                                      <p:cBhvr>
                                        <p:cTn id="82"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83"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3404</TotalTime>
  <Words>3212</Words>
  <Application>Microsoft Office PowerPoint</Application>
  <PresentationFormat>Widescreen</PresentationFormat>
  <Paragraphs>206</Paragraphs>
  <Slides>23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Times New Roman</vt:lpstr>
      <vt:lpstr>Office Theme</vt:lpstr>
      <vt:lpstr>PowerPoint Presentation</vt:lpstr>
      <vt:lpstr>Стандартни стуктурни файлови типове XML</vt:lpstr>
      <vt:lpstr>Стандартни стуктурни файлови типове JSON</vt:lpstr>
      <vt:lpstr>Стандартни стуктурни файлови типове XML/JSON</vt:lpstr>
      <vt:lpstr>PowerPoint Presentation</vt:lpstr>
      <vt:lpstr>Примитивни (основни типове)</vt:lpstr>
      <vt:lpstr>Обекти</vt:lpstr>
      <vt:lpstr>Файлов формат PTT – Position Template Text</vt:lpstr>
      <vt:lpstr>Файлов формат PTT – Position Template Text</vt:lpstr>
      <vt:lpstr>Файлов формат PTT – Position Template Text</vt:lpstr>
      <vt:lpstr>Файлов формат PTT – Position Template Text</vt:lpstr>
      <vt:lpstr>Файлов формат PTT – Position Template Text УНИВЕРСАЛНА ЛИНЕЙНА СТРУКТУРА НА ФАЙЛА </vt:lpstr>
      <vt:lpstr>Файлов формат PTT – Position Template Text</vt:lpstr>
      <vt:lpstr>Сравнителен анализ на файловите формати</vt:lpstr>
      <vt:lpstr>Заключение</vt:lpstr>
      <vt:lpstr>Архитектура и Структура на Сертификата (DCC)</vt:lpstr>
      <vt:lpstr>Ключови изисквания на BIPM за Машинна Четливост (Machine-Readability)</vt:lpstr>
      <vt:lpstr> Сигурност и Защита (Trust &amp; Security)</vt:lpstr>
      <vt:lpstr>Примерна стуктура на дигиталния сертификат</vt:lpstr>
      <vt:lpstr>Certifacatitle</vt:lpstr>
      <vt:lpstr>Condition </vt:lpstr>
      <vt:lpstr>traceability </vt:lpstr>
      <vt:lpstr>table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TEST</dc:creator>
  <cp:lastModifiedBy>TEST</cp:lastModifiedBy>
  <cp:revision>31</cp:revision>
  <dcterms:created xsi:type="dcterms:W3CDTF">2026-09-02T10:38:26Z</dcterms:created>
  <dcterms:modified xsi:type="dcterms:W3CDTF">2026-09-08T14:38:29Z</dcterms:modified>
</cp:coreProperties>
</file>